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3000"/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3951A21-2AB1-4726-90F9-513968C2B96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F6CD0F-7771-4323-95F2-87437024A4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4500571"/>
            <a:ext cx="8458200" cy="1575216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cs-CZ" sz="5400" dirty="0" smtClean="0"/>
              <a:t>Možné světy</a:t>
            </a:r>
            <a:endParaRPr lang="cs-CZ" sz="5400" dirty="0"/>
          </a:p>
        </p:txBody>
      </p:sp>
      <p:pic>
        <p:nvPicPr>
          <p:cNvPr id="4" name="Obrázek 3" descr="horizontalni logol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1357298"/>
            <a:ext cx="5760720" cy="12588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ovéPole 4"/>
          <p:cNvSpPr txBox="1"/>
          <p:nvPr/>
        </p:nvSpPr>
        <p:spPr>
          <a:xfrm>
            <a:off x="357158" y="285728"/>
            <a:ext cx="850112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Logika: systémový rámec rozvoje oboru v ČR a koncepce logických propedeutik pro mezioborová studia (</a:t>
            </a:r>
            <a:r>
              <a:rPr lang="cs-CZ" sz="1400" dirty="0" err="1" smtClean="0"/>
              <a:t>reg</a:t>
            </a:r>
            <a:r>
              <a:rPr lang="cs-CZ" sz="1400" dirty="0" smtClean="0"/>
              <a:t>. č. CZ.1.07/2.2.00/28.0216, OPVK)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Možné světy = logicky myslitelné světy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Logická možnost: - představitelné</a:t>
            </a:r>
            <a:br>
              <a:rPr lang="cs-CZ" dirty="0" smtClean="0"/>
            </a:br>
            <a:r>
              <a:rPr lang="cs-CZ" dirty="0" smtClean="0"/>
              <a:t>                               - myslitelné</a:t>
            </a:r>
            <a:br>
              <a:rPr lang="cs-CZ" dirty="0" smtClean="0"/>
            </a:br>
            <a:r>
              <a:rPr lang="cs-CZ" dirty="0" smtClean="0"/>
              <a:t>                               - není v rozporu se zákony </a:t>
            </a:r>
            <a:br>
              <a:rPr lang="cs-CZ" dirty="0" smtClean="0"/>
            </a:br>
            <a:r>
              <a:rPr lang="cs-CZ" dirty="0" smtClean="0"/>
              <a:t>                                 logiky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možného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- užitečný v souvislosti s řešením problémů</a:t>
            </a:r>
            <a:br>
              <a:rPr lang="cs-CZ" dirty="0" smtClean="0"/>
            </a:br>
            <a:r>
              <a:rPr lang="cs-CZ" dirty="0" smtClean="0"/>
              <a:t>   -&gt; </a:t>
            </a:r>
            <a:r>
              <a:rPr lang="cs-CZ" b="1" dirty="0" smtClean="0"/>
              <a:t>problém logické formy modálních tvrzení</a:t>
            </a:r>
            <a:br>
              <a:rPr lang="cs-CZ" b="1" dirty="0" smtClean="0"/>
            </a:br>
            <a:r>
              <a:rPr lang="cs-CZ" b="1" dirty="0" smtClean="0"/>
              <a:t>        </a:t>
            </a:r>
            <a:r>
              <a:rPr lang="cs-CZ" dirty="0" smtClean="0"/>
              <a:t>- tzn. něco je možné, resp. nutné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př.:</a:t>
            </a:r>
            <a:br>
              <a:rPr lang="cs-CZ" dirty="0" smtClean="0"/>
            </a:br>
            <a:r>
              <a:rPr lang="cs-CZ" i="1" dirty="0"/>
              <a:t> </a:t>
            </a:r>
            <a:r>
              <a:rPr lang="cs-CZ" i="1" dirty="0" smtClean="0"/>
              <a:t>  1. Je možné, aby lidstvo zničilo samo sebe,   </a:t>
            </a:r>
            <a:br>
              <a:rPr lang="cs-CZ" i="1" dirty="0" smtClean="0"/>
            </a:br>
            <a:r>
              <a:rPr lang="cs-CZ" i="1" dirty="0" smtClean="0"/>
              <a:t>       když bude moci rozpoutat nukleární válku.</a:t>
            </a:r>
            <a:br>
              <a:rPr lang="cs-CZ" i="1" dirty="0" smtClean="0"/>
            </a:br>
            <a:r>
              <a:rPr lang="cs-CZ" i="1" dirty="0" smtClean="0"/>
              <a:t>   2. Lidstvo může rozpoutat nukleární válku.</a:t>
            </a:r>
            <a:br>
              <a:rPr lang="cs-CZ" i="1" dirty="0" smtClean="0"/>
            </a:br>
            <a:r>
              <a:rPr lang="cs-CZ" i="1" dirty="0" smtClean="0"/>
              <a:t>   3. Je možné, aby lidstvo zničilo samo sebe.</a:t>
            </a:r>
            <a:endParaRPr lang="cs-C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Ověření závěru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b="1" dirty="0" smtClean="0"/>
              <a:t>klasické logice </a:t>
            </a:r>
            <a:r>
              <a:rPr lang="cs-CZ" dirty="0" smtClean="0"/>
              <a:t>nemůže nastat situace pravdivosti všech premis a zároveň nepravdivosti závěru.</a:t>
            </a:r>
            <a:br>
              <a:rPr lang="cs-CZ" dirty="0" smtClean="0"/>
            </a:br>
            <a:r>
              <a:rPr lang="cs-CZ" dirty="0" smtClean="0"/>
              <a:t>                                   X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b="1" dirty="0" smtClean="0"/>
              <a:t>logice možných světů </a:t>
            </a:r>
            <a:r>
              <a:rPr lang="cs-CZ" dirty="0" smtClean="0"/>
              <a:t>nabývají modální tvrzení pravdivostních hodnost vzhledem k množině možných světů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Množina možných světů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to, co se nazývá skutečným světem je pouze jedním z prvků množiny možných světů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Modální termíny „možné“ a „nutné“</a:t>
            </a:r>
            <a:br>
              <a:rPr lang="cs-CZ" dirty="0" smtClean="0"/>
            </a:br>
            <a:r>
              <a:rPr lang="cs-CZ" dirty="0" smtClean="0"/>
              <a:t>  = kvantifikátory možných světů</a:t>
            </a:r>
            <a:br>
              <a:rPr lang="cs-CZ" dirty="0" smtClean="0"/>
            </a:br>
            <a:r>
              <a:rPr lang="cs-CZ" dirty="0" smtClean="0"/>
              <a:t>  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ony možné světy jsou? Kde se nacházejí?</a:t>
            </a:r>
            <a:br>
              <a:rPr lang="cs-CZ" dirty="0" smtClean="0"/>
            </a:br>
            <a:r>
              <a:rPr lang="cs-CZ" dirty="0" smtClean="0"/>
              <a:t>-&gt; vysvětlení dle </a:t>
            </a:r>
            <a:r>
              <a:rPr lang="cs-CZ" b="1" dirty="0" err="1" smtClean="0"/>
              <a:t>Gottfrieda</a:t>
            </a:r>
            <a:r>
              <a:rPr lang="cs-CZ" b="1" dirty="0" smtClean="0"/>
              <a:t> </a:t>
            </a:r>
            <a:r>
              <a:rPr lang="cs-CZ" b="1" dirty="0" err="1" smtClean="0"/>
              <a:t>Leibnize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smtClean="0"/>
              <a:t>          </a:t>
            </a:r>
            <a:r>
              <a:rPr lang="cs-CZ" sz="2400" i="1" dirty="0" smtClean="0"/>
              <a:t>je vesmír – skutečný svět – jedním z         </a:t>
            </a:r>
            <a:br>
              <a:rPr lang="cs-CZ" sz="2400" i="1" dirty="0" smtClean="0"/>
            </a:br>
            <a:r>
              <a:rPr lang="cs-CZ" sz="2400" i="1" dirty="0" smtClean="0"/>
              <a:t>             nekonečného množství možných světů </a:t>
            </a:r>
            <a:br>
              <a:rPr lang="cs-CZ" sz="2400" i="1" dirty="0" smtClean="0"/>
            </a:br>
            <a:r>
              <a:rPr lang="cs-CZ" sz="2400" i="1" dirty="0" smtClean="0"/>
              <a:t>             existujících v Boží mysli. Bůh stvořil tento svět tím, </a:t>
            </a:r>
            <a:br>
              <a:rPr lang="cs-CZ" sz="2400" i="1" dirty="0" smtClean="0"/>
            </a:br>
            <a:r>
              <a:rPr lang="cs-CZ" sz="2400" i="1" dirty="0" smtClean="0"/>
              <a:t>             že učinil jeden z možných světů,</a:t>
            </a:r>
            <a:br>
              <a:rPr lang="cs-CZ" sz="2400" i="1" dirty="0" smtClean="0"/>
            </a:br>
            <a:r>
              <a:rPr lang="cs-CZ" sz="2400" i="1" dirty="0" smtClean="0"/>
              <a:t>             ten nejlepší, skutečným.</a:t>
            </a:r>
            <a:br>
              <a:rPr lang="cs-CZ" sz="2400" i="1" dirty="0" smtClean="0"/>
            </a:br>
            <a:endParaRPr lang="cs-CZ" sz="2400" i="1" dirty="0" smtClean="0"/>
          </a:p>
          <a:p>
            <a:pPr>
              <a:buNone/>
            </a:pPr>
            <a:r>
              <a:rPr lang="cs-CZ" dirty="0" smtClean="0"/>
              <a:t> -&gt; problematika představy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jsou to možné světy?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Saul </a:t>
            </a:r>
            <a:r>
              <a:rPr lang="cs-CZ" sz="3000" b="1" dirty="0" err="1" smtClean="0"/>
              <a:t>Aaron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Kripke</a:t>
            </a:r>
            <a:r>
              <a:rPr lang="cs-CZ" sz="3000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- množina možných světů – libovolná množina, vůči níž nabývají modální tvrzení pravdivostních hodnot</a:t>
            </a:r>
          </a:p>
          <a:p>
            <a:r>
              <a:rPr lang="cs-CZ" sz="3000" b="1" dirty="0" err="1" smtClean="0"/>
              <a:t>Jaakko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Hintikka</a:t>
            </a:r>
            <a:r>
              <a:rPr lang="cs-CZ" sz="3000" b="1" dirty="0" smtClean="0"/>
              <a:t> </a:t>
            </a:r>
            <a:r>
              <a:rPr lang="cs-CZ" sz="2400" dirty="0" smtClean="0"/>
              <a:t>– možné světy – množiny formulí – zároveň největšími bezespornými množinami formulí, jaké si lze v daném formálním jazyce vytvořit</a:t>
            </a:r>
            <a:endParaRPr lang="cs-CZ" dirty="0"/>
          </a:p>
          <a:p>
            <a:r>
              <a:rPr lang="cs-CZ" sz="3000" b="1" dirty="0" smtClean="0"/>
              <a:t>Pavel Tichý </a:t>
            </a:r>
            <a:r>
              <a:rPr lang="cs-CZ" dirty="0" smtClean="0"/>
              <a:t>- </a:t>
            </a:r>
            <a:r>
              <a:rPr lang="cs-CZ" sz="2400" dirty="0" smtClean="0"/>
              <a:t>možné světy – objektivně dané způsoby, jak rozdělit vlastnosti a vztahy mezi logická </a:t>
            </a:r>
            <a:r>
              <a:rPr lang="cs-CZ" sz="2400" dirty="0"/>
              <a:t>i</a:t>
            </a:r>
            <a:r>
              <a:rPr lang="cs-CZ" sz="2400" dirty="0" smtClean="0"/>
              <a:t>ndividua</a:t>
            </a:r>
            <a:br>
              <a:rPr lang="cs-CZ" sz="2400" dirty="0" smtClean="0"/>
            </a:br>
            <a:r>
              <a:rPr lang="cs-CZ" sz="2400" dirty="0" smtClean="0"/>
              <a:t> - vlastnosti a vztahy – objektivně existující abstraktní entity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možné světy existují?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m</a:t>
            </a:r>
            <a:r>
              <a:rPr lang="cs-CZ" sz="2800" b="1" dirty="0" smtClean="0"/>
              <a:t>odální platonismus </a:t>
            </a:r>
            <a:r>
              <a:rPr lang="cs-CZ" sz="2400" dirty="0" smtClean="0"/>
              <a:t>– možné světy – reálně a objektivně </a:t>
            </a:r>
            <a:r>
              <a:rPr lang="cs-CZ" sz="2400" dirty="0" err="1" smtClean="0"/>
              <a:t>exitstující</a:t>
            </a:r>
            <a:r>
              <a:rPr lang="cs-CZ" sz="2400" dirty="0" smtClean="0"/>
              <a:t> entity, stejného druhu, jako náš svět – ale – časoprostorově a kauzálně oddělené od našeho světa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- </a:t>
            </a:r>
            <a:r>
              <a:rPr lang="cs-CZ" sz="2800" dirty="0" smtClean="0"/>
              <a:t>David </a:t>
            </a:r>
            <a:r>
              <a:rPr lang="cs-CZ" sz="2800" dirty="0" err="1" smtClean="0"/>
              <a:t>Kellog</a:t>
            </a:r>
            <a:r>
              <a:rPr lang="cs-CZ" sz="2800" dirty="0" smtClean="0"/>
              <a:t> </a:t>
            </a:r>
            <a:r>
              <a:rPr lang="cs-CZ" sz="2800" dirty="0" err="1" smtClean="0"/>
              <a:t>Lewis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b="1" dirty="0" smtClean="0"/>
              <a:t>modální </a:t>
            </a:r>
            <a:r>
              <a:rPr lang="cs-CZ" sz="2800" b="1" dirty="0" err="1" smtClean="0"/>
              <a:t>aktualismus</a:t>
            </a:r>
            <a:r>
              <a:rPr lang="cs-CZ" sz="2800" b="1" dirty="0" smtClean="0"/>
              <a:t> </a:t>
            </a:r>
            <a:r>
              <a:rPr lang="cs-CZ" sz="2400" dirty="0" smtClean="0"/>
              <a:t>– reálně existuje jenom náš svět – možné světy jsou </a:t>
            </a:r>
            <a:r>
              <a:rPr lang="cs-CZ" sz="2400" dirty="0" err="1" smtClean="0"/>
              <a:t>zkounstruovatelné</a:t>
            </a:r>
            <a:r>
              <a:rPr lang="cs-CZ" sz="2400" dirty="0" smtClean="0"/>
              <a:t> abstrakcí ze skutečného světa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- </a:t>
            </a:r>
            <a:r>
              <a:rPr lang="cs-CZ" sz="2800" dirty="0" err="1" smtClean="0"/>
              <a:t>Rober</a:t>
            </a:r>
            <a:r>
              <a:rPr lang="cs-CZ" sz="2800" dirty="0" smtClean="0"/>
              <a:t> C. </a:t>
            </a:r>
            <a:r>
              <a:rPr lang="cs-CZ" sz="2800" dirty="0" err="1" smtClean="0"/>
              <a:t>Stalnaker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modální redukcionismus </a:t>
            </a:r>
            <a:br>
              <a:rPr lang="cs-CZ" sz="2800" b="1" dirty="0" smtClean="0"/>
            </a:br>
            <a:r>
              <a:rPr lang="cs-CZ" sz="2400" dirty="0" smtClean="0"/>
              <a:t>– možné světy lze ztotožnit s nějakými základnějšími a méně problematickými entitami – množiny propozic či vět</a:t>
            </a:r>
            <a:endParaRPr lang="cs-CZ" dirty="0"/>
          </a:p>
        </p:txBody>
      </p:sp>
      <p:pic>
        <p:nvPicPr>
          <p:cNvPr id="1026" name="Picture 2" descr="http://www.philosophy-index.com/images/photos/hintik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068960"/>
            <a:ext cx="5026495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185</TotalTime>
  <Words>131</Words>
  <Application>Microsoft Office PowerPoint</Application>
  <PresentationFormat>Předvádění na obrazovce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Cesta</vt:lpstr>
      <vt:lpstr>Možné světy</vt:lpstr>
      <vt:lpstr>Snímek 2</vt:lpstr>
      <vt:lpstr>Pojem možného světa</vt:lpstr>
      <vt:lpstr>Ověření závěru</vt:lpstr>
      <vt:lpstr>Množina možných světů</vt:lpstr>
      <vt:lpstr>Snímek 6</vt:lpstr>
      <vt:lpstr>Co jsou to možné světy?</vt:lpstr>
      <vt:lpstr>Jak možné světy existují?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Možné světy</dc:title>
  <dc:creator>Sonik</dc:creator>
  <cp:lastModifiedBy>SAMSUNG</cp:lastModifiedBy>
  <cp:revision>4</cp:revision>
  <dcterms:created xsi:type="dcterms:W3CDTF">2013-11-30T07:31:15Z</dcterms:created>
  <dcterms:modified xsi:type="dcterms:W3CDTF">2014-08-17T08:44:49Z</dcterms:modified>
</cp:coreProperties>
</file>