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62" r:id="rId5"/>
    <p:sldId id="259" r:id="rId6"/>
    <p:sldId id="26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155" autoAdjust="0"/>
    <p:restoredTop sz="94660"/>
  </p:normalViewPr>
  <p:slideViewPr>
    <p:cSldViewPr>
      <p:cViewPr varScale="1">
        <p:scale>
          <a:sx n="64" d="100"/>
          <a:sy n="64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cvbybcvb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49A54-1EEE-424A-BB68-6E3B825BCAB1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BF7CB-1FC9-4707-A331-329DB7AE025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35926667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cvbybcvb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5DEA8D-9CBE-4A2B-89BC-190C58739A85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42F826-F0B1-4507-B82D-3E7B9BC2640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73715489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</a:t>
            </a:r>
          </a:p>
          <a:p>
            <a:r>
              <a:rPr lang="cs-CZ" dirty="0" smtClean="0"/>
              <a:t> MRÁZ, Milan. Pojetí paradoxu v Aristotelově logice a filosofii. In NOSEK, J.; STACHOVÁ J. </a:t>
            </a:r>
          </a:p>
          <a:p>
            <a:r>
              <a:rPr lang="cs-CZ" dirty="0" smtClean="0"/>
              <a:t>(</a:t>
            </a:r>
            <a:r>
              <a:rPr lang="cs-CZ" dirty="0" err="1" smtClean="0"/>
              <a:t>eds</a:t>
            </a:r>
            <a:r>
              <a:rPr lang="cs-CZ" dirty="0" smtClean="0"/>
              <a:t>.) Myšlení v paradoxu, paradox v myšlení. Praha: </a:t>
            </a:r>
            <a:r>
              <a:rPr lang="cs-CZ" dirty="0" err="1" smtClean="0"/>
              <a:t>Filosofia</a:t>
            </a:r>
            <a:r>
              <a:rPr lang="cs-CZ" dirty="0" smtClean="0"/>
              <a:t>, 1998, s. 11.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2F826-F0B1-4507-B82D-3E7B9BC26401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cs-CZ" smtClean="0"/>
              <a:t>cvbybcvb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8F9E-018F-41C1-83BC-460BA7712781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CC4C880-4E0E-474B-975D-B0D1DBE265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8F9E-018F-41C1-83BC-460BA7712781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C880-4E0E-474B-975D-B0D1DBE265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8F9E-018F-41C1-83BC-460BA7712781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C880-4E0E-474B-975D-B0D1DBE265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8F9E-018F-41C1-83BC-460BA7712781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C880-4E0E-474B-975D-B0D1DBE265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8F9E-018F-41C1-83BC-460BA7712781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CC4C880-4E0E-474B-975D-B0D1DBE265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8F9E-018F-41C1-83BC-460BA7712781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C880-4E0E-474B-975D-B0D1DBE265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8F9E-018F-41C1-83BC-460BA7712781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C880-4E0E-474B-975D-B0D1DBE265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8F9E-018F-41C1-83BC-460BA7712781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C880-4E0E-474B-975D-B0D1DBE265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8F9E-018F-41C1-83BC-460BA7712781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C880-4E0E-474B-975D-B0D1DBE265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8F9E-018F-41C1-83BC-460BA7712781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C880-4E0E-474B-975D-B0D1DBE265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8F9E-018F-41C1-83BC-460BA7712781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CC4C880-4E0E-474B-975D-B0D1DBE265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978F9E-018F-41C1-83BC-460BA7712781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CC4C880-4E0E-474B-975D-B0D1DBE265E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Paradoxy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 descr="horizontalni logoli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4714884"/>
            <a:ext cx="5760720" cy="125882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TextovéPole 5"/>
          <p:cNvSpPr txBox="1"/>
          <p:nvPr/>
        </p:nvSpPr>
        <p:spPr>
          <a:xfrm>
            <a:off x="6500826" y="428604"/>
            <a:ext cx="2286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Anna </a:t>
            </a:r>
            <a:r>
              <a:rPr lang="cs-CZ" dirty="0" err="1" smtClean="0"/>
              <a:t>Blatecká</a:t>
            </a:r>
            <a:endParaRPr lang="cs-CZ" dirty="0" smtClean="0"/>
          </a:p>
          <a:p>
            <a:pPr algn="r"/>
            <a:r>
              <a:rPr lang="cs-CZ" dirty="0" smtClean="0"/>
              <a:t>KFI/FIL1</a:t>
            </a:r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57158" y="6072206"/>
            <a:ext cx="828680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Logika: systémový rámec rozvoje oboru v ČR a koncepce logických propedeutik pro mezioborová studia (</a:t>
            </a:r>
            <a:r>
              <a:rPr lang="cs-CZ" sz="1400" dirty="0" err="1" smtClean="0"/>
              <a:t>reg</a:t>
            </a:r>
            <a:r>
              <a:rPr lang="cs-CZ" sz="1400" dirty="0" smtClean="0"/>
              <a:t>. č. CZ.1.07/2.2.00/28.0216, OPVK)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908720"/>
            <a:ext cx="7690048" cy="5111080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mnoho variant a nových případů paradoxů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Kurt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Grelling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autologická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(ty, které se vztahují samy na sebe- „pětislabičné“, „české“a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heterologická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( ty, které samy o sobě neplatí – „masožravé“, „dlouhé“)     nemohou se překrývat      „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hetorologické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“ 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heterologické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“ –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autologické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– musí platit pravidla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autologičnosti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heterologické</a:t>
            </a: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heterologické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“ –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heterologické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– v takovém případě platí samo o sobě –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autologické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Slovo „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heterologické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“ má povahu skutečného paradoxu</a:t>
            </a:r>
          </a:p>
        </p:txBody>
      </p:sp>
      <p:sp>
        <p:nvSpPr>
          <p:cNvPr id="5" name="Šipka doprava 4"/>
          <p:cNvSpPr/>
          <p:nvPr/>
        </p:nvSpPr>
        <p:spPr>
          <a:xfrm>
            <a:off x="6948264" y="2204864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2843808" y="2564904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Anatomie a fyziologie paradoxů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„boj“ s konkrétním paradoxem  - kvůli jaké chybě</a:t>
            </a:r>
          </a:p>
          <a:p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Předejít vzniku paradoxu</a:t>
            </a:r>
          </a:p>
          <a:p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Řešení paradoxu Hromady </a:t>
            </a:r>
          </a:p>
          <a:p>
            <a:pPr>
              <a:buNone/>
            </a:pP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  střet s fenoménem vágnosti      řada teorií     jedno řešení je v dnešní době široce </a:t>
            </a:r>
            <a:r>
              <a:rPr lang="cs-CZ" sz="3200" dirty="0" err="1" smtClean="0">
                <a:latin typeface="Times New Roman" pitchFamily="18" charset="0"/>
                <a:cs typeface="Times New Roman" pitchFamily="18" charset="0"/>
              </a:rPr>
              <a:t>příjímáno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cs-CZ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8172400" y="3861048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6012160" y="3789040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Novodobé řešení paradoxu hromady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Intuitivní pohled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Kde je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problem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P2: Když k něčemu, co netvoří hromadu písku, přidáme jedno zrnko písku, nevznikne tím hromada.</a:t>
            </a:r>
          </a:p>
          <a:p>
            <a:pPr>
              <a:buNone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Výrok prohlásíme za téměř pravdivý       stupně pravdivosti       </a:t>
            </a:r>
          </a:p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        pravdivost výroku lze reprezentovat od &lt;0,1&gt;</a:t>
            </a:r>
          </a:p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P1: ¬hromada(1)</a:t>
            </a:r>
          </a:p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P2: ¬hromada(n)→ ¬hromada(n+1) – pravdivostní hodnota 0,9¯</a:t>
            </a:r>
          </a:p>
        </p:txBody>
      </p:sp>
      <p:sp>
        <p:nvSpPr>
          <p:cNvPr id="4" name="Šipka dolů 3"/>
          <p:cNvSpPr/>
          <p:nvPr/>
        </p:nvSpPr>
        <p:spPr>
          <a:xfrm>
            <a:off x="3779912" y="3068960"/>
            <a:ext cx="1872208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5868144" y="3645024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1403648" y="4149080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0"/>
            <a:ext cx="7762056" cy="6019800"/>
          </a:xfrm>
        </p:spPr>
        <p:txBody>
          <a:bodyPr>
            <a:noAutofit/>
          </a:bodyPr>
          <a:lstStyle/>
          <a:p>
            <a:endParaRPr lang="cs-CZ" sz="2400" dirty="0" smtClean="0"/>
          </a:p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¬hromada(1)</a:t>
            </a:r>
          </a:p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¬hromada(n)→ ¬hromada(2)</a:t>
            </a:r>
          </a:p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_________________________</a:t>
            </a:r>
          </a:p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¬hromada(2)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Z není bezvýhradně pravdivý       pravdivostní hodnota implikace stanovena v případě, že je pravdivostní hodnota jejího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antecendentu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menší nebo rovna hodnotě jejího konskventu       implikace s hodnotou 0,9 ¯  musí být tak, že pravdivost jejího konsekventu je o 0,00001 menší než pravdivost jejího antecedentu      Z má pravdivostní hodnotu 0,9999       Každý další krok      pravdivost tvrzení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klesá       logický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systému, který umožňuje zachycení neostrých pravdivostních hodnot a otevírá cestu k vypořádání se s paradoxy vágnosti.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Šipka doprava 4"/>
          <p:cNvSpPr/>
          <p:nvPr/>
        </p:nvSpPr>
        <p:spPr>
          <a:xfrm>
            <a:off x="5004048" y="2348880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2843808" y="3429000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>
            <a:off x="5004048" y="4149080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prava 10"/>
          <p:cNvSpPr/>
          <p:nvPr/>
        </p:nvSpPr>
        <p:spPr>
          <a:xfrm>
            <a:off x="2051720" y="4869160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prava 11"/>
          <p:cNvSpPr/>
          <p:nvPr/>
        </p:nvSpPr>
        <p:spPr>
          <a:xfrm>
            <a:off x="3275856" y="4509120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5868144" y="4509120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cs-CZ" dirty="0" smtClean="0"/>
              <a:t>Děkuji za pozornost a přeji hezký den</a:t>
            </a:r>
          </a:p>
          <a:p>
            <a:pPr algn="ctr">
              <a:buNone/>
            </a:pPr>
            <a:r>
              <a:rPr lang="cs-CZ" dirty="0" smtClean="0"/>
              <a:t>Anna </a:t>
            </a:r>
            <a:r>
              <a:rPr lang="cs-CZ" dirty="0" err="1" smtClean="0"/>
              <a:t>Blatecká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Původ a povaha paradoxů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Paradoxy již ve starověkém Řecku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Etymologie -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Παρα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– mimo a  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ΔόΧα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- mínění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Paradox - slovo, označující takovou věc, která je v rozporu s naší zkušeností, přesvědčením, věděním nebo očekáváním. 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v přirozeném jazyce nacházíme případy, kdy nás odvození, které se zdá být správné vede od premis, jež se nám zdají být jednoznačně pravdivé, k závěru, který se zdá být jednoznačně nepravdivý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situace, kdy závěr, je přímočaře negace jeho premisy. </a:t>
            </a:r>
          </a:p>
          <a:p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 </a:t>
            </a:r>
          </a:p>
          <a:p>
            <a:r>
              <a:rPr lang="cs-CZ" dirty="0" smtClean="0"/>
              <a:t> 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Paradox lháře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Žádné smysluplné vyjádření nemůže být zároveň pravdivé a zároveň nepravdivé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„Všichni Kréťané jsou lháři“.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Není přímo paradoxní, jen ukazuje, že některá tvrzení podrývají svou vlastní důvěryhodnost.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Čistý paradox (Lhářská věta):  A:„ Teď právě lžu.“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Jeli A pravdivé      právě lže      A je nepravdivé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Jeli A nepravdivě      právě nelže     A je pravdivé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 flipV="1">
            <a:off x="3419872" y="4293096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 flipV="1">
            <a:off x="5148064" y="4365104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 flipV="1">
            <a:off x="3635896" y="4797152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 flipV="1">
            <a:off x="5652120" y="4725144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99592" y="766192"/>
            <a:ext cx="7787208" cy="5255096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Lhářskou větu lze vidět jako větu, která je ekvivalentní své negaci       nepřijatelný důsledek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problém věty, která se zdá přiřazovat předmětu určitou vlastnost      pravdivá/nepravdivá       stejně ji tu ani onu pravdivostní hodnotu není smysluplné přiřadit</a:t>
            </a:r>
          </a:p>
          <a:p>
            <a:pPr>
              <a:buNone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nelze reglementovat jako výroky jazyka logiky (které musí být pravdivé/nepravdivé)</a:t>
            </a:r>
          </a:p>
          <a:p>
            <a:pPr>
              <a:buNone/>
            </a:pPr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4" name="Šipka doprava 3"/>
          <p:cNvSpPr/>
          <p:nvPr/>
        </p:nvSpPr>
        <p:spPr>
          <a:xfrm>
            <a:off x="2411760" y="2492896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5436096" y="2492896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lů 7"/>
          <p:cNvSpPr/>
          <p:nvPr/>
        </p:nvSpPr>
        <p:spPr>
          <a:xfrm>
            <a:off x="3635896" y="3284984"/>
            <a:ext cx="180020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2123728" y="1700808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1143000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Paradox hromady (sorites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Případ, kdy se dvě výchozí tvrzení jeví pravdivě a logicky z nich vyplývá  nepřijatelný závěr. </a:t>
            </a:r>
          </a:p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P1: Jedno zrnko netvoří hromadu písku</a:t>
            </a:r>
          </a:p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P2: Přidáme – li k něčemu, co není hromada písku, jedno zrnko písku, nevznikne tím     hromada</a:t>
            </a:r>
          </a:p>
          <a:p>
            <a:pPr>
              <a:buNone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Z:Postupným přidáváním jakéhokoli počtu zrnek písku nevznikne hromada písku</a:t>
            </a:r>
          </a:p>
          <a:p>
            <a:pPr>
              <a:buNone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A: Některé z předpokladů nejsou pravdivé ač se pravdivé zdají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B:Usuzování,které nás vede od P1,P2 k Z je ve skutečnosti nesprávné ač se správné zdá být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C:Závěr je pravdivý, a měli bychom jej přijmout ač se zdá být nepravdivý a absurdní 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D: Kombinace některých z těchto možností nebo všechny</a:t>
            </a:r>
          </a:p>
          <a:p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1979712" y="332656"/>
            <a:ext cx="4464496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Řešení paradoxu hromady (sorites)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Reglementace předpokladů par. úsudku a jeho závěru pomocí vhodného logického jazyka       odhalení jejich logické struktury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Zjištění, zda daný závěr vyplývá z daných předpokladů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Pakliže z daných předpokladů vyplývá      přijmutí /nevyplývá         paradox vyřešen</a:t>
            </a:r>
          </a:p>
          <a:p>
            <a:pPr marL="514350" indent="-514350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TAKTO SE DÁ ŘEŠIT  VĚTŠINOU JEN  V TEORETICKÉ ROVINĚ!</a:t>
            </a:r>
          </a:p>
          <a:p>
            <a:pPr marL="514350" indent="-514350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Vždy je třeba zvážit, zda nebyl použit pouze omezený logický systém, nebo že se logická analýza jednoduše nepovedla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5940152" y="1916832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6300192" y="3212976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3059832" y="3573016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Logický jazyk, v jehož rámci budeme daný argument reglementovat, musí být dostatečně bohatý, aby nám jeho formule umožnily přiměřeně postihnout logickou formu premis a závěru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Logické postupy, které máme k dispozici, nám musí skutečně umožnit rozhodnutí o správnosti/nesprávnosti úsudku</a:t>
            </a:r>
          </a:p>
          <a:p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Mnohdy je třeba bohatšího logického jazyku, kdy jeho vyjadřovací schopnosti budou bližší přirozenému jazyku</a:t>
            </a:r>
          </a:p>
          <a:p>
            <a:pPr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Šipka dolů 5"/>
          <p:cNvSpPr/>
          <p:nvPr/>
        </p:nvSpPr>
        <p:spPr>
          <a:xfrm>
            <a:off x="3707904" y="3861048"/>
            <a:ext cx="136815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Paradoxy na úsvitu moderní logiky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Matematizace logiky       zpřesnění jazyka logiky       bez víceznačností a neurčitostí       paradoxů</a:t>
            </a:r>
          </a:p>
          <a:p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Bertrand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Russell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upozorňuje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Fregeho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na paradox      jeho jazyk umožňuje odvodit cokoli z čehokoli –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Russellův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paradox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Vlastnosti mající sama sebe (být vlastností, mít označení v češtině)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Vlastnosti nemající sama sebe (být krávou, být teplý..)</a:t>
            </a:r>
          </a:p>
          <a:p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P: Vlastnost nemít sama sebe nemá sama sebe </a:t>
            </a:r>
          </a:p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P: Množina všech množin, které nejsou prvkem sebe sama, není prvkem sebe sama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Vyvrací sám sebe – je pravdivý právě tehdy, když je nepravdivý a naopak</a:t>
            </a:r>
          </a:p>
          <a:p>
            <a:pPr>
              <a:buNone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Šipka doprava 5"/>
          <p:cNvSpPr/>
          <p:nvPr/>
        </p:nvSpPr>
        <p:spPr>
          <a:xfrm>
            <a:off x="4355976" y="1772816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lů 7"/>
          <p:cNvSpPr/>
          <p:nvPr/>
        </p:nvSpPr>
        <p:spPr>
          <a:xfrm>
            <a:off x="3779912" y="4005064"/>
            <a:ext cx="1512168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>
            <a:off x="3779912" y="1484784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prava 11"/>
          <p:cNvSpPr/>
          <p:nvPr/>
        </p:nvSpPr>
        <p:spPr>
          <a:xfrm>
            <a:off x="6876256" y="1484784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6876256" y="2204864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883</TotalTime>
  <Words>882</Words>
  <Application>Microsoft Office PowerPoint</Application>
  <PresentationFormat>Předvádění na obrazovce (4:3)</PresentationFormat>
  <Paragraphs>89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Jmění</vt:lpstr>
      <vt:lpstr>Paradoxy </vt:lpstr>
      <vt:lpstr>Původ a povaha paradoxů </vt:lpstr>
      <vt:lpstr>Paradox lháře</vt:lpstr>
      <vt:lpstr>Snímek 4</vt:lpstr>
      <vt:lpstr>Paradox hromady (sorites)</vt:lpstr>
      <vt:lpstr>Snímek 6</vt:lpstr>
      <vt:lpstr>Řešení paradoxu hromady (sorites)</vt:lpstr>
      <vt:lpstr>Snímek 8</vt:lpstr>
      <vt:lpstr>Paradoxy na úsvitu moderní logiky </vt:lpstr>
      <vt:lpstr>Snímek 10</vt:lpstr>
      <vt:lpstr>Anatomie a fyziologie paradoxů</vt:lpstr>
      <vt:lpstr>Novodobé řešení paradoxu hromady</vt:lpstr>
      <vt:lpstr>Snímek 13</vt:lpstr>
      <vt:lpstr>Snímek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SAMSUNG</cp:lastModifiedBy>
  <cp:revision>80</cp:revision>
  <dcterms:created xsi:type="dcterms:W3CDTF">2013-11-23T16:53:57Z</dcterms:created>
  <dcterms:modified xsi:type="dcterms:W3CDTF">2014-08-17T08:33:27Z</dcterms:modified>
</cp:coreProperties>
</file>