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F667181-66D8-4F88-A739-64D4B59E355A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97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A57F695-D8DF-4EB9-8614-DE7C334A294B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5486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C7DD4F-CD98-4071-B0E7-E58C97665CD1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0949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5B3D85-757C-44A9-8AC2-39B487476013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92468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8CC20E-3E06-406A-B385-719CB2DECECB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88708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25E40C-0BC0-4DF1-B1A3-96C42A02216C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76492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FF094DD-F793-446A-87A2-3021F41BEDAB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9078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C8413D-DC53-486A-9190-ECF9E5604B37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1747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84BD53-5A3E-41D8-89CB-1E74AF61C30F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1115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369DED-2A80-4D7C-9480-65DB87C6E0C6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2376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38C076-DCD3-4F19-8C48-01FA02D04CD5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6126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2E3A3C-5B93-400E-BEE1-D90D46C7B781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83149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71F8FB-8B75-4739-B13A-F1B84067E795}" type="slidenum">
              <a:rPr/>
              <a:pPr lvl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0941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DE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D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D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97DEAD5E-E037-441A-AF14-C21AB26FB80B}" type="slidenum">
              <a:rPr/>
              <a:pPr lvl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DE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de-D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76360" y="3065457"/>
            <a:ext cx="8964546" cy="2267287"/>
          </a:xfrm>
        </p:spPr>
        <p:txBody>
          <a:bodyPr wrap="square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8000" dirty="0">
                <a:latin typeface="Cambria" pitchFamily="18"/>
              </a:rPr>
              <a:t>Paradoxy</a:t>
            </a:r>
          </a:p>
          <a:p>
            <a:pPr marL="0" lvl="0" indent="0" algn="ctr">
              <a:buNone/>
            </a:pPr>
            <a:endParaRPr lang="cs-CZ" sz="2200" dirty="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2200" dirty="0" smtClean="0">
                <a:latin typeface="Cambria" pitchFamily="18"/>
              </a:rPr>
              <a:t>Jan </a:t>
            </a:r>
            <a:r>
              <a:rPr lang="cs-CZ" sz="2200" dirty="0" err="1">
                <a:latin typeface="Cambria" pitchFamily="18"/>
              </a:rPr>
              <a:t>Thümmel</a:t>
            </a:r>
            <a:endParaRPr lang="cs-CZ" sz="2200" dirty="0">
              <a:latin typeface="Cambria" pitchFamily="18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82594" y="1636697"/>
            <a:ext cx="885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ntium"/>
                <a:ea typeface="Times New Roman" pitchFamily="18" charset="0"/>
                <a:cs typeface="Times New Roman" pitchFamily="18" charset="0"/>
              </a:rPr>
              <a:t>Logika: systémový rámec rozvoje oboru v ČR a koncepce logických propedeutik pro mezioborová studia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ntium"/>
                <a:ea typeface="Times New Roman" pitchFamily="18" charset="0"/>
                <a:cs typeface="Times New Roman" pitchFamily="18" charset="0"/>
              </a:rPr>
              <a:t>reg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ntium"/>
                <a:ea typeface="Times New Roman" pitchFamily="18" charset="0"/>
                <a:cs typeface="Times New Roman" pitchFamily="18" charset="0"/>
              </a:rPr>
              <a:t>. č. CZ.1.07/2.2.00/28.0216, OPVK)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horizontalni 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4230" y="350813"/>
            <a:ext cx="5760720" cy="12588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Berryho paradox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Nejmenší přirozené číslo, které v  češtině nejde označit pomocí nejvýše třiceti slabik.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Nejmenší přirozené číslo, které v  češtině nejde označit pomocí nejvýše třiceti slabik, nejde v  češtině označit pomocí nejvýše třiceti slabik.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1348920" lvl="0" indent="449639" algn="ctr">
              <a:buNone/>
            </a:pPr>
            <a:r>
              <a:rPr lang="cs-CZ" sz="4800">
                <a:latin typeface="Cambria" pitchFamily="18"/>
              </a:rPr>
              <a:t>Kurt Grelling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2000">
                <a:latin typeface="Cambria" pitchFamily="18"/>
              </a:rPr>
              <a:t> </a:t>
            </a:r>
            <a:r>
              <a:rPr lang="cs-CZ" sz="4000">
                <a:latin typeface="Cambria" pitchFamily="18"/>
              </a:rPr>
              <a:t>autologická slova – platí sama o sobě (slovo </a:t>
            </a:r>
            <a:r>
              <a:rPr lang="cs-CZ" sz="4000" i="1">
                <a:latin typeface="Cambria" pitchFamily="18"/>
              </a:rPr>
              <a:t>české, pětislabičné, vyslovitelné)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 heterologická slova – neplatí sama o sobě (</a:t>
            </a:r>
            <a:r>
              <a:rPr lang="cs-CZ" sz="4000" i="1">
                <a:latin typeface="Cambria" pitchFamily="18"/>
              </a:rPr>
              <a:t>plešaté, masožravé, rozpustné</a:t>
            </a:r>
            <a:r>
              <a:rPr lang="cs-CZ" sz="4000">
                <a:latin typeface="Cambria" pitchFamily="18"/>
              </a:rPr>
              <a:t>)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Slovo </a:t>
            </a:r>
            <a:r>
              <a:rPr lang="cs-CZ" sz="4000" i="1">
                <a:latin typeface="Cambria" pitchFamily="18"/>
              </a:rPr>
              <a:t>heterologické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Knealovo řešení Berryho paradoxu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primární označení: </a:t>
            </a:r>
            <a:r>
              <a:rPr lang="cs-CZ" sz="4000" i="1">
                <a:latin typeface="Cambria" pitchFamily="18"/>
              </a:rPr>
              <a:t>dvanáct, tři sta tisíc</a:t>
            </a:r>
          </a:p>
          <a:p>
            <a:pPr marL="0" lvl="0" indent="0" algn="ctr">
              <a:buNone/>
            </a:pPr>
            <a:endParaRPr lang="cs-CZ" sz="4000" i="1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sekundární označení: </a:t>
            </a:r>
            <a:r>
              <a:rPr lang="cs-CZ" sz="4000" i="1">
                <a:latin typeface="Cambria" pitchFamily="18"/>
              </a:rPr>
              <a:t>šestinásobek devíti, největší číslo, které lze v  češtině označit primárním označením pomocí výrazu, který má nejvýše třicet slabik</a:t>
            </a:r>
          </a:p>
          <a:p>
            <a:pPr marL="0" lvl="0" indent="0" algn="ctr">
              <a:buNone/>
            </a:pPr>
            <a:endParaRPr lang="cs-CZ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terciární označení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228600" lvl="0" indent="0" algn="ctr">
              <a:buNone/>
            </a:pPr>
            <a:r>
              <a:rPr lang="cs-CZ" sz="4000">
                <a:latin typeface="Cambria" pitchFamily="18"/>
              </a:rPr>
              <a:t>nejmenší přirozené číslo, které v  češtině nejde označit</a:t>
            </a:r>
          </a:p>
          <a:p>
            <a:pPr marL="228600" lvl="0" indent="0" algn="ctr">
              <a:buNone/>
            </a:pPr>
            <a:endParaRPr lang="de-DE" sz="4000">
              <a:latin typeface="Cambria" pitchFamily="18"/>
            </a:endParaRPr>
          </a:p>
          <a:p>
            <a:pPr marL="228600" lvl="0" indent="0" algn="ctr">
              <a:buNone/>
            </a:pPr>
            <a:endParaRPr lang="de-DE" sz="4000">
              <a:latin typeface="Cambria" pitchFamily="18"/>
            </a:endParaRPr>
          </a:p>
          <a:p>
            <a:pPr marL="228600" lvl="0" indent="0" algn="ctr">
              <a:buNone/>
            </a:pPr>
            <a:r>
              <a:rPr lang="cs-CZ" sz="4000">
                <a:latin typeface="Cambria" pitchFamily="18"/>
              </a:rPr>
              <a:t>pomocí nevýše třiceti slabik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Řešení paradoxu hromady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Když k  něčemu, co netvoří hromadu písku, přidáme jedno zrnko písku, nevznikne tím hromada.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¬ hromada (1)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¬ hromada (n) ⊃ ¬ hromada (n+1)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¬ hromada (2)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n zrnek netvoří hromadu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Etymologie</a:t>
            </a:r>
          </a:p>
          <a:p>
            <a:pPr marL="0" lvl="0" indent="0" algn="ctr">
              <a:buNone/>
            </a:pPr>
            <a:endParaRPr lang="de-DE" sz="4800">
              <a:latin typeface="Cambria" pitchFamily="18"/>
            </a:endParaRPr>
          </a:p>
          <a:p>
            <a:pPr marL="0" lvl="0" indent="0" algn="ctr">
              <a:buNone/>
            </a:pPr>
            <a:endParaRPr lang="de-DE" sz="48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παρα   δοχα</a:t>
            </a:r>
          </a:p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(mimo - mínění)</a:t>
            </a:r>
          </a:p>
          <a:p>
            <a:pPr marL="0" lvl="0" indent="0" algn="ctr">
              <a:buNone/>
            </a:pPr>
            <a:endParaRPr lang="de-DE" sz="48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αντι   νομος</a:t>
            </a:r>
          </a:p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(proti - zákon)</a:t>
            </a:r>
          </a:p>
          <a:p>
            <a:pPr marL="0" lvl="0" indent="0" algn="ctr">
              <a:buNone/>
            </a:pPr>
            <a:endParaRPr lang="de-DE" sz="4800">
              <a:latin typeface="Cambria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Paradox lháře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autorství: Epimenides</a:t>
            </a:r>
          </a:p>
          <a:p>
            <a:pPr marL="0" lvl="0" indent="0" algn="ctr">
              <a:buNone/>
            </a:pPr>
            <a:endParaRPr lang="de-DE" sz="48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‚Všichni Kréťané jsou lháři!‘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‚Teď právě lžu!‘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513B01-CF47-4E6E-A43B-02D0F6BA0F1B}" type="slidenum">
              <a:rPr/>
              <a:pPr lvl="0"/>
              <a:t>4</a:t>
            </a:fld>
            <a:endParaRPr lang="de-DE"/>
          </a:p>
        </p:txBody>
      </p:sp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Lhářská věta </a:t>
            </a:r>
            <a:r>
              <a:rPr lang="cs-CZ" sz="4800" i="1">
                <a:latin typeface="Cambria" pitchFamily="18"/>
              </a:rPr>
              <a:t>neboli</a:t>
            </a:r>
            <a:r>
              <a:rPr lang="cs-CZ" sz="4800">
                <a:latin typeface="Cambria" pitchFamily="18"/>
              </a:rPr>
              <a:t> Lhářský výrok</a:t>
            </a:r>
          </a:p>
          <a:p>
            <a:pPr marL="0" lvl="0" indent="0" algn="ctr">
              <a:buNone/>
            </a:pPr>
            <a:endParaRPr lang="de-DE" sz="48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(L) Věta (L) je nepravdivá.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(L´) Měsíc je vlastně hrouda síra.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Věta (L´) je nepravdivá.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Paradox typu hromady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- Jedno zrnko písku netvoří hromadu písku.</a:t>
            </a: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Přidáme-li k  něčemu, co není hromadou písku, jedno zrnko písku, nevznikne tím hromada.</a:t>
            </a:r>
          </a:p>
          <a:p>
            <a:pPr marL="0" lvl="0" indent="0" algn="ctr">
              <a:buNone/>
            </a:pPr>
            <a:endParaRPr lang="cs-CZ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- Postupným přidáváním jakéhokoli počtu zrnek k  jednomu zrnku písku nikdy nevznikne hromada.</a:t>
            </a:r>
          </a:p>
          <a:p>
            <a:pPr marL="0" lvl="0" indent="0" algn="ctr">
              <a:buNone/>
            </a:pPr>
            <a:endParaRPr lang="cs-CZ" sz="2000">
              <a:latin typeface="Cambria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-36720"/>
            <a:ext cx="9071640" cy="713268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a. Některé z  našich předpokladů nejsou pravdivé (ač se pravdivými zdají být).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b. Usuzování, které nás vede od premis k  závěru, ve skutečnosti není správné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(ač se správným zdá být).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c. Závěr je pravdivý a měli bychom jej tedy přijmout</a:t>
            </a: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(ač se zdá být nepravdivý, či dokonce absurdní).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400">
                <a:latin typeface="Cambria" pitchFamily="18"/>
              </a:rPr>
              <a:t>Přesvědčivý logický paradox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Musí:</a:t>
            </a: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a. ‚logický jazyk, v  jehož rámci budeme daný argument reglementovat,</a:t>
            </a: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je dostatečně bohatý, aby nám jeho formule umožnily přiměřeně postihnout logickou formu premis i závěru‘</a:t>
            </a:r>
          </a:p>
          <a:p>
            <a:pPr marL="0" lvl="0" indent="0" algn="ctr">
              <a:buNone/>
            </a:pPr>
            <a:endParaRPr lang="cs-CZ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>
                <a:latin typeface="Cambria" pitchFamily="18"/>
              </a:rPr>
              <a:t>b. ‚logické postupy, které máme k  dispozici, skutečně umožní rozhodnout o správnosti, resp. nesprávnosti úsudků této formy‘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800">
                <a:latin typeface="Cambria" pitchFamily="18"/>
              </a:rPr>
              <a:t>Lhářská věta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L ⟷ ¬ L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¬L ⟷ 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899279" lvl="0" indent="449639" algn="ctr">
              <a:buNone/>
            </a:pPr>
            <a:r>
              <a:rPr lang="cs-CZ" sz="4800">
                <a:latin typeface="Cambria" pitchFamily="18"/>
              </a:rPr>
              <a:t>Russelův paradox</a:t>
            </a: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endParaRPr lang="de-DE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(P) Vlastnost nemít sama sebe nemá sama sebe.</a:t>
            </a:r>
          </a:p>
          <a:p>
            <a:pPr marL="0" lvl="0" indent="0" algn="ctr">
              <a:buNone/>
            </a:pPr>
            <a:endParaRPr lang="de-DE" sz="4000">
              <a:latin typeface="Cambria" pitchFamily="18"/>
            </a:endParaRPr>
          </a:p>
          <a:p>
            <a:pPr marL="0" lvl="0" indent="0" algn="ctr">
              <a:buNone/>
            </a:pPr>
            <a:r>
              <a:rPr lang="cs-CZ" sz="4000">
                <a:latin typeface="Cambria" pitchFamily="18"/>
              </a:rPr>
              <a:t>(P´) Množina všech množin, které nejsou prvkem sebe sama, není prvkem sebe sama.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242</Words>
  <Application>Microsoft Office PowerPoint</Application>
  <PresentationFormat>Vlastní</PresentationFormat>
  <Paragraphs>90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Výchozí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thumm</dc:creator>
  <cp:lastModifiedBy>SAMSUNG</cp:lastModifiedBy>
  <cp:revision>7</cp:revision>
  <dcterms:created xsi:type="dcterms:W3CDTF">2013-11-22T21:30:05Z</dcterms:created>
  <dcterms:modified xsi:type="dcterms:W3CDTF">2014-08-17T08:26:09Z</dcterms:modified>
</cp:coreProperties>
</file>