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60" r:id="rId8"/>
    <p:sldId id="261" r:id="rId9"/>
    <p:sldId id="274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074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803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466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549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2074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61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221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608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229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748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685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C44AF-1BCC-4BFA-8D32-05CF727BC7B8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D95EA-24C6-4095-BE35-811EE8CD25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483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8934"/>
            <a:ext cx="7772400" cy="857256"/>
          </a:xfrm>
        </p:spPr>
        <p:txBody>
          <a:bodyPr>
            <a:normAutofit/>
          </a:bodyPr>
          <a:lstStyle/>
          <a:p>
            <a:r>
              <a:rPr lang="cs-CZ" dirty="0" smtClean="0"/>
              <a:t>Individua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r>
              <a:rPr lang="cs-CZ" dirty="0" smtClean="0"/>
              <a:t>Daniel Boucník</a:t>
            </a:r>
          </a:p>
          <a:p>
            <a:endParaRPr lang="cs-CZ" dirty="0"/>
          </a:p>
        </p:txBody>
      </p:sp>
      <p:pic>
        <p:nvPicPr>
          <p:cNvPr id="4" name="Obrázek 3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285728"/>
            <a:ext cx="5760720" cy="125882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71473" y="1571612"/>
            <a:ext cx="80724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Logika: systémový rámec rozvoje oboru v ČR a koncepce logických propedeutik pro mezioborová studia (</a:t>
            </a:r>
            <a:r>
              <a:rPr lang="cs-CZ" sz="1600" dirty="0" err="1" smtClean="0"/>
              <a:t>reg</a:t>
            </a:r>
            <a:r>
              <a:rPr lang="cs-CZ" sz="1600" dirty="0" smtClean="0"/>
              <a:t>. č. CZ.1.07/2.2.00/28.0216, OPVK)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 teorie – 4 odpovědi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T. Mereologie („kalkul individuí“)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Neobjasňuje pojem, ale dají se v ní formálně zachytit operace s individui a jejich částmi</a:t>
            </a:r>
          </a:p>
          <a:p>
            <a:pPr lvl="2">
              <a:buFont typeface="Courier New" pitchFamily="49" charset="0"/>
              <a:buChar char="o"/>
            </a:pPr>
            <a:r>
              <a:rPr lang="cs-CZ" i="1" dirty="0" smtClean="0"/>
              <a:t>Celek – člověk, koště, kniha</a:t>
            </a:r>
          </a:p>
          <a:p>
            <a:pPr lvl="2">
              <a:buFont typeface="Courier New" pitchFamily="49" charset="0"/>
              <a:buChar char="o"/>
            </a:pPr>
            <a:r>
              <a:rPr lang="cs-CZ" i="1" dirty="0" smtClean="0"/>
              <a:t>část – ruka, násada, kapitola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Celek i část = individua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Individua se mohou překrývat(mít společné části)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Individuum= mereologická suma jeho částí (kniha = suma všech jejích kapitol)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Princip identity nerozlišitelných věcí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i="1" dirty="0" smtClean="0"/>
              <a:t>Když </a:t>
            </a:r>
            <a:r>
              <a:rPr lang="cs-CZ" dirty="0" smtClean="0"/>
              <a:t>jsou entity identické, </a:t>
            </a:r>
            <a:r>
              <a:rPr lang="cs-CZ" i="1" dirty="0" smtClean="0"/>
              <a:t>pak</a:t>
            </a:r>
            <a:r>
              <a:rPr lang="cs-CZ" dirty="0" smtClean="0"/>
              <a:t> mají všechny vlastnosti stejné. Identické věci se neliší v ničem, ani vlastnostmi.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nerozlišitelnost identických věcí</a:t>
            </a:r>
          </a:p>
          <a:p>
            <a:pPr>
              <a:buFont typeface="Courier New" pitchFamily="49" charset="0"/>
              <a:buChar char="o"/>
            </a:pPr>
            <a:r>
              <a:rPr lang="cs-CZ" i="1" dirty="0"/>
              <a:t>K</a:t>
            </a:r>
            <a:r>
              <a:rPr lang="cs-CZ" i="1" dirty="0" smtClean="0"/>
              <a:t>dyž</a:t>
            </a:r>
            <a:r>
              <a:rPr lang="cs-CZ" dirty="0" smtClean="0"/>
              <a:t> mají entity všechny vlastnosti stejné, </a:t>
            </a:r>
            <a:r>
              <a:rPr lang="cs-CZ" i="1" dirty="0" smtClean="0"/>
              <a:t>pak</a:t>
            </a:r>
            <a:r>
              <a:rPr lang="cs-CZ" dirty="0" smtClean="0"/>
              <a:t> jsou identické.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Identita nerozlišitelných věcí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slabší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Argument 1 – </a:t>
            </a:r>
            <a:r>
              <a:rPr lang="cs-CZ" i="1" dirty="0" smtClean="0"/>
              <a:t>Věci jsou svazky kvalit.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Poznáváme věci.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</a:t>
            </a:r>
            <a:r>
              <a:rPr lang="cs-CZ" dirty="0" smtClean="0"/>
              <a:t>ěci jsou buď substance, anebo svazky kvalit.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Poznáváme kvality, a ne substance.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Věci nejsou substance 		(z 1 a 3)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Věci jsou svazky kvalit 		(z 2 a 4) </a:t>
            </a:r>
          </a:p>
          <a:p>
            <a:pPr marL="514350" indent="-514350">
              <a:buFont typeface="+mj-lt"/>
              <a:buAutoNum type="arabicPeriod" startAt="4"/>
            </a:pPr>
            <a:endParaRPr lang="cs-CZ" sz="2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cs-CZ" sz="2600" dirty="0" smtClean="0"/>
              <a:t>Věci nerozlišitelné co do svých vlastností jsou analyticky, nutně, identické. Tedy tvrzení o </a:t>
            </a:r>
            <a:r>
              <a:rPr lang="cs-CZ" sz="2600" i="1" dirty="0" smtClean="0"/>
              <a:t>identitě nerozlišitelných věcí </a:t>
            </a:r>
            <a:r>
              <a:rPr lang="cs-CZ" sz="2600" dirty="0" smtClean="0"/>
              <a:t>je analyticky, nutně pravdivé		(z 5)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Argument 2 – </a:t>
            </a:r>
            <a:r>
              <a:rPr lang="cs-CZ" i="1" dirty="0" smtClean="0"/>
              <a:t>Věci nejsou svazky kvalit.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Rozdělení vlastností</a:t>
            </a:r>
            <a:endParaRPr lang="cs-CZ" sz="4000" i="1" dirty="0" smtClean="0"/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Relační – </a:t>
            </a:r>
            <a:r>
              <a:rPr lang="cs-CZ" dirty="0" smtClean="0"/>
              <a:t>obsahují odkaz k jiné věci</a:t>
            </a:r>
          </a:p>
          <a:p>
            <a:pPr lvl="2">
              <a:buFont typeface="Courier New" pitchFamily="49" charset="0"/>
              <a:buChar char="o"/>
            </a:pPr>
            <a:r>
              <a:rPr lang="cs-CZ" u="sng" dirty="0" smtClean="0"/>
              <a:t>bydlí</a:t>
            </a:r>
            <a:r>
              <a:rPr lang="cs-CZ" dirty="0" smtClean="0"/>
              <a:t>  </a:t>
            </a:r>
            <a:r>
              <a:rPr lang="cs-CZ" u="sng" dirty="0" smtClean="0"/>
              <a:t>20 km od moře</a:t>
            </a:r>
            <a:r>
              <a:rPr lang="cs-CZ" dirty="0" smtClean="0"/>
              <a:t>.</a:t>
            </a:r>
            <a:endParaRPr lang="cs-CZ" u="sng" dirty="0" smtClean="0"/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Nerelační</a:t>
            </a:r>
          </a:p>
          <a:p>
            <a:pPr lvl="2">
              <a:buFont typeface="Courier New" pitchFamily="49" charset="0"/>
              <a:buChar char="o"/>
            </a:pPr>
            <a:r>
              <a:rPr lang="cs-CZ" u="sng" dirty="0" smtClean="0"/>
              <a:t>být červený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Argument </a:t>
            </a:r>
            <a:r>
              <a:rPr lang="cs-CZ" dirty="0" smtClean="0"/>
              <a:t>2 </a:t>
            </a:r>
            <a:r>
              <a:rPr lang="cs-CZ" dirty="0"/>
              <a:t>– </a:t>
            </a:r>
            <a:r>
              <a:rPr lang="cs-CZ" i="1" dirty="0"/>
              <a:t>Věci nejsou svazky kvalit.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Je možné, že dvě neidentické (numericky odlišitelné) věci mají všechny </a:t>
            </a:r>
            <a:r>
              <a:rPr lang="cs-CZ" dirty="0" smtClean="0"/>
              <a:t>vlastnosti </a:t>
            </a:r>
            <a:r>
              <a:rPr lang="cs-CZ" dirty="0"/>
              <a:t>stejné.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Princip identity nerozlišitelných věcí není analyticky pravdivý.</a:t>
            </a:r>
            <a:r>
              <a:rPr lang="cs-CZ" dirty="0"/>
              <a:t>		</a:t>
            </a:r>
            <a:r>
              <a:rPr lang="cs-CZ" dirty="0" smtClean="0"/>
              <a:t>(z 1)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Věci nejsou svazky kvalit.	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96136" y="5085184"/>
            <a:ext cx="254096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+mn-lt"/>
              </a:rPr>
              <a:t>(z 2 a teze </a:t>
            </a:r>
            <a:r>
              <a:rPr lang="cs-CZ" sz="3200" dirty="0" smtClean="0">
                <a:latin typeface="+mn-lt"/>
              </a:rPr>
              <a:t>6 předchozího argumentu)</a:t>
            </a:r>
            <a:endParaRPr lang="cs-CZ" sz="3200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Zdůvodnění předpokladu 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Všechny nerelační vlastnosti stejné, liší se pouze numericky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cs-CZ" dirty="0" smtClean="0"/>
              <a:t>2 elektrony (Armstrong)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cs-CZ" dirty="0" smtClean="0"/>
              <a:t>2 železné koule v izolovaném vesmíru</a:t>
            </a:r>
          </a:p>
          <a:p>
            <a:pPr marL="1314450" lvl="2" indent="-514350">
              <a:buFont typeface="Courier New" pitchFamily="49" charset="0"/>
              <a:buChar char="o"/>
            </a:pPr>
            <a:r>
              <a:rPr lang="cs-CZ" dirty="0" smtClean="0"/>
              <a:t>stejný poloměr, stejná hmotnost, barva i teplota</a:t>
            </a:r>
          </a:p>
          <a:p>
            <a:pPr marL="1314450" lvl="2" indent="-514350">
              <a:buFont typeface="Courier New" pitchFamily="49" charset="0"/>
              <a:buChar char="o"/>
            </a:pPr>
            <a:r>
              <a:rPr lang="cs-CZ" dirty="0" smtClean="0"/>
              <a:t>liší se pouze rozdílnou pozicí v časoprostoru (numericky)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Všechny relační i nerelační vlastnosti stejné a přesto neidentické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cs-CZ" dirty="0" smtClean="0"/>
              <a:t>„věčný návrat“ – věc = cyklus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38736" cy="1143000"/>
          </a:xfrm>
        </p:spPr>
        <p:txBody>
          <a:bodyPr/>
          <a:lstStyle/>
          <a:p>
            <a:r>
              <a:rPr lang="cs-CZ" dirty="0" smtClean="0"/>
              <a:t>Argument 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předpoklady: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triviální vlastnosti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neempirické </a:t>
            </a:r>
          </a:p>
          <a:p>
            <a:pPr lvl="3">
              <a:buFont typeface="Courier New" pitchFamily="49" charset="0"/>
              <a:buChar char="o"/>
            </a:pPr>
            <a:r>
              <a:rPr lang="cs-CZ" i="1" dirty="0" smtClean="0"/>
              <a:t>být prvkem množiny {Praha, Brno}</a:t>
            </a:r>
            <a:endParaRPr lang="cs-CZ" dirty="0" smtClean="0"/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individuum je má logicky nutně </a:t>
            </a:r>
          </a:p>
          <a:p>
            <a:pPr lvl="3">
              <a:buFont typeface="Courier New" pitchFamily="49" charset="0"/>
              <a:buChar char="o"/>
            </a:pPr>
            <a:r>
              <a:rPr lang="cs-CZ" i="1" dirty="0" smtClean="0"/>
              <a:t>být identický sám se sebou</a:t>
            </a:r>
          </a:p>
          <a:p>
            <a:pPr lvl="3">
              <a:buFont typeface="Courier New" pitchFamily="49" charset="0"/>
              <a:buChar char="o"/>
            </a:pPr>
            <a:r>
              <a:rPr lang="cs-CZ" i="1" dirty="0" smtClean="0"/>
              <a:t>být prvkem množiny, do níž patřím</a:t>
            </a:r>
          </a:p>
          <a:p>
            <a:pPr lvl="3">
              <a:buFont typeface="Courier New" pitchFamily="49" charset="0"/>
              <a:buChar char="o"/>
            </a:pPr>
            <a:r>
              <a:rPr lang="cs-CZ" i="1" dirty="0" smtClean="0"/>
              <a:t>být numericky odlišitelný od ostatních individuí</a:t>
            </a:r>
          </a:p>
          <a:p>
            <a:pPr marL="400050" indent="-342900">
              <a:buFont typeface="Courier New" pitchFamily="49" charset="0"/>
              <a:buChar char="o"/>
            </a:pPr>
            <a:r>
              <a:rPr lang="cs-CZ" sz="2400" dirty="0" smtClean="0"/>
              <a:t>Existují empirické vlastnosti, která alespoň některá individua mají nutně?</a:t>
            </a:r>
            <a:endParaRPr lang="cs-CZ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62264" y="476672"/>
            <a:ext cx="40427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i="1" dirty="0" smtClean="0"/>
              <a:t>Individua jsou „nahá“, jsou holými substráty, které mají pouze </a:t>
            </a:r>
            <a:r>
              <a:rPr lang="cs-CZ" b="1" i="1" dirty="0" smtClean="0"/>
              <a:t>triviální</a:t>
            </a:r>
            <a:r>
              <a:rPr lang="cs-CZ" i="1" dirty="0" smtClean="0"/>
              <a:t> vlastnosti</a:t>
            </a:r>
            <a:endParaRPr lang="cs-CZ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2059" y="5589240"/>
            <a:ext cx="41227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Courier New" pitchFamily="49" charset="0"/>
              <a:buChar char="o"/>
            </a:pPr>
            <a:r>
              <a:rPr lang="cs-CZ" sz="2400" dirty="0"/>
              <a:t>individuový esencialismus</a:t>
            </a:r>
          </a:p>
          <a:p>
            <a:pPr lvl="2"/>
            <a:r>
              <a:rPr lang="cs-CZ" sz="2000" dirty="0" smtClean="0"/>
              <a:t>- empirické </a:t>
            </a:r>
            <a:r>
              <a:rPr lang="cs-CZ" sz="2000" dirty="0" err="1"/>
              <a:t>vl</a:t>
            </a:r>
            <a:r>
              <a:rPr lang="cs-CZ" sz="2000" dirty="0"/>
              <a:t>. </a:t>
            </a:r>
            <a:r>
              <a:rPr lang="cs-CZ" sz="2000" dirty="0" smtClean="0"/>
              <a:t>lze mít</a:t>
            </a:r>
            <a:endParaRPr lang="cs-CZ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62264" y="5734104"/>
            <a:ext cx="39525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Courier New" pitchFamily="49" charset="0"/>
              <a:buChar char="o"/>
            </a:pPr>
            <a:r>
              <a:rPr lang="cs-CZ" sz="2400" dirty="0" smtClean="0"/>
              <a:t>t. „nahých“ </a:t>
            </a:r>
            <a:r>
              <a:rPr lang="cs-CZ" sz="2400" dirty="0" err="1" smtClean="0"/>
              <a:t>ind</a:t>
            </a:r>
            <a:r>
              <a:rPr lang="cs-CZ" sz="2400" dirty="0" smtClean="0"/>
              <a:t>.</a:t>
            </a:r>
          </a:p>
          <a:p>
            <a:pPr marL="0" lvl="2" algn="ctr">
              <a:spcBef>
                <a:spcPct val="0"/>
              </a:spcBef>
            </a:pPr>
            <a:r>
              <a:rPr lang="cs-CZ" sz="2000" dirty="0"/>
              <a:t>- empirické </a:t>
            </a:r>
            <a:r>
              <a:rPr lang="cs-CZ" sz="2000" dirty="0" err="1"/>
              <a:t>vl</a:t>
            </a:r>
            <a:r>
              <a:rPr lang="cs-CZ" sz="2000" dirty="0"/>
              <a:t>. </a:t>
            </a:r>
            <a:r>
              <a:rPr lang="cs-CZ" sz="2000" dirty="0" smtClean="0"/>
              <a:t>nelze mít nutně</a:t>
            </a:r>
            <a:endParaRPr lang="cs-CZ" sz="2000" dirty="0"/>
          </a:p>
          <a:p>
            <a:pPr marL="285750" indent="-285750">
              <a:buFont typeface="Courier New" pitchFamily="49" charset="0"/>
              <a:buChar char="o"/>
            </a:pPr>
            <a:endParaRPr lang="cs-CZ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</a:t>
            </a:r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To, co považujeme za individuum, může nemít libovolnou ze svých netriviálních vlastností a přitom zůstat stále tím samým individuem.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Netriviální vlastnosti nejsou podstatné pro identitu individua (pro to, co dané individuum činí tímto individuem.			(z 1)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Individua jsou „nahá“, jsou holými substráty, které mají pouze triviální vlastnosti.	(z 2)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být stejně vysoký, jako </a:t>
            </a:r>
            <a:r>
              <a:rPr lang="cs-CZ" i="1" dirty="0" err="1" smtClean="0"/>
              <a:t>Mick</a:t>
            </a:r>
            <a:r>
              <a:rPr lang="cs-CZ" i="1" dirty="0" smtClean="0"/>
              <a:t> </a:t>
            </a:r>
            <a:r>
              <a:rPr lang="cs-CZ" i="1" dirty="0" err="1" smtClean="0"/>
              <a:t>Jagger</a:t>
            </a:r>
            <a:endParaRPr lang="cs-CZ" i="1" dirty="0" smtClean="0"/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empirická vlastnost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Mick</a:t>
            </a:r>
            <a:r>
              <a:rPr lang="cs-CZ" dirty="0" smtClean="0"/>
              <a:t> </a:t>
            </a:r>
            <a:r>
              <a:rPr lang="cs-CZ" dirty="0" err="1" smtClean="0"/>
              <a:t>Jagger</a:t>
            </a:r>
            <a:r>
              <a:rPr lang="cs-CZ" dirty="0"/>
              <a:t> </a:t>
            </a:r>
            <a:r>
              <a:rPr lang="cs-CZ" dirty="0" smtClean="0"/>
              <a:t>ji má nutně</a:t>
            </a:r>
            <a:endParaRPr lang="cs-CZ" dirty="0"/>
          </a:p>
          <a:p>
            <a:pPr marL="514350" indent="-457200">
              <a:buFont typeface="Wingdings"/>
              <a:buChar char="à"/>
            </a:pPr>
            <a:r>
              <a:rPr lang="cs-CZ" dirty="0" smtClean="0">
                <a:sym typeface="Wingdings" pitchFamily="2" charset="2"/>
              </a:rPr>
              <a:t>IE:TNI – 1:0</a:t>
            </a:r>
          </a:p>
          <a:p>
            <a:pPr marL="57150" indent="0">
              <a:buNone/>
            </a:pPr>
            <a:endParaRPr lang="cs-CZ" dirty="0"/>
          </a:p>
          <a:p>
            <a:pPr marL="514350" indent="-457200">
              <a:buFont typeface="Courier New" pitchFamily="49" charset="0"/>
              <a:buChar char="o"/>
            </a:pPr>
            <a:r>
              <a:rPr lang="cs-CZ" sz="2800" dirty="0" smtClean="0"/>
              <a:t>! empirická vlastnost, ALE víme to  </a:t>
            </a:r>
            <a:r>
              <a:rPr lang="cs-CZ" sz="2800" i="1" dirty="0" smtClean="0"/>
              <a:t>a priori  -&gt;</a:t>
            </a:r>
          </a:p>
          <a:p>
            <a:pPr marL="57150" indent="0">
              <a:buNone/>
            </a:pPr>
            <a:r>
              <a:rPr lang="cs-CZ" sz="2800" i="1" dirty="0"/>
              <a:t>	</a:t>
            </a:r>
            <a:r>
              <a:rPr lang="cs-CZ" sz="2800" i="1" dirty="0" smtClean="0"/>
              <a:t>-&gt;triviální vlastnost</a:t>
            </a:r>
          </a:p>
          <a:p>
            <a:pPr marL="514350" indent="-457200"/>
            <a:endParaRPr lang="cs-CZ" sz="2800" i="1" dirty="0"/>
          </a:p>
          <a:p>
            <a:pPr marL="57150" indent="0">
              <a:buNone/>
            </a:pPr>
            <a:r>
              <a:rPr lang="cs-CZ" dirty="0" smtClean="0">
                <a:sym typeface="Wingdings" pitchFamily="2" charset="2"/>
              </a:rPr>
              <a:t>IE:TNI </a:t>
            </a:r>
            <a:r>
              <a:rPr lang="cs-CZ" dirty="0">
                <a:sym typeface="Wingdings" pitchFamily="2" charset="2"/>
              </a:rPr>
              <a:t>– </a:t>
            </a:r>
            <a:r>
              <a:rPr lang="cs-CZ" dirty="0" smtClean="0">
                <a:sym typeface="Wingdings" pitchFamily="2" charset="2"/>
              </a:rPr>
              <a:t>1:1</a:t>
            </a:r>
            <a:endParaRPr lang="cs-CZ" dirty="0">
              <a:sym typeface="Wingdings" pitchFamily="2" charset="2"/>
            </a:endParaRPr>
          </a:p>
          <a:p>
            <a:pPr marL="514350" indent="-457200"/>
            <a:endParaRPr lang="cs-CZ" sz="2800" i="1" dirty="0" smtClean="0"/>
          </a:p>
          <a:p>
            <a:pPr marL="514350" indent="-457200">
              <a:buFont typeface="Courier New" pitchFamily="49" charset="0"/>
              <a:buChar char="o"/>
            </a:pPr>
            <a:r>
              <a:rPr lang="cs-CZ" sz="2800" dirty="0" smtClean="0"/>
              <a:t>pro rozhodnutí o vítězi</a:t>
            </a:r>
          </a:p>
          <a:p>
            <a:pPr marL="514350" indent="-457200">
              <a:buFont typeface="Courier New" pitchFamily="49" charset="0"/>
              <a:buChar char="o"/>
            </a:pPr>
            <a:r>
              <a:rPr lang="cs-CZ" sz="2800" dirty="0" smtClean="0"/>
              <a:t>nutno dokázat vnitřní rozpor TNI</a:t>
            </a:r>
          </a:p>
        </p:txBody>
      </p:sp>
      <p:pic>
        <p:nvPicPr>
          <p:cNvPr id="1026" name="Picture 2" descr="http://duckduckgrayduck.files.wordpress.com/2012/11/mick-jagger-dr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89040"/>
            <a:ext cx="2828786" cy="289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i="1" dirty="0" smtClean="0"/>
              <a:t>být „nahým“ individuem = být předmětem, jehož všechny vlastnosti jsou triviální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(V) být předmětem, jehož všechny vlastnosti jsou triviální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je (V) triviální nebo netriviální vlastnost?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obě dvě vlastnosti vedou k neplatnému závěru!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– logické individuum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≠ divný, vadný člověk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= jednoduchý, nerozložitelný  </a:t>
            </a:r>
            <a:r>
              <a:rPr lang="cs-CZ" i="1" dirty="0" smtClean="0"/>
              <a:t>jedinečný </a:t>
            </a:r>
            <a:r>
              <a:rPr lang="cs-CZ" dirty="0" smtClean="0"/>
              <a:t>objekt(v rámci dané teorie)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!závislé na kontextu!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Běžné příklady(v logice 1. řádu)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jednotliví  lidé, fyz. objekty, čísla, události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>
                <a:sym typeface="Wingdings" pitchFamily="2" charset="2"/>
              </a:rPr>
              <a:t>Potřeba vyjasnění pojmů </a:t>
            </a:r>
            <a:r>
              <a:rPr lang="cs-CZ" sz="2400" i="1" dirty="0" smtClean="0">
                <a:sym typeface="Wingdings" pitchFamily="2" charset="2"/>
              </a:rPr>
              <a:t>objekt </a:t>
            </a:r>
            <a:r>
              <a:rPr lang="cs-CZ" sz="2400" dirty="0" smtClean="0">
                <a:sym typeface="Wingdings" pitchFamily="2" charset="2"/>
              </a:rPr>
              <a:t>a </a:t>
            </a:r>
            <a:r>
              <a:rPr lang="cs-CZ" sz="2400" i="1" dirty="0" smtClean="0">
                <a:sym typeface="Wingdings" pitchFamily="2" charset="2"/>
              </a:rPr>
              <a:t>logicky jednoduchý</a:t>
            </a:r>
            <a:endParaRPr lang="cs-CZ" sz="2400" dirty="0" smtClean="0">
              <a:sym typeface="Wingdings" pitchFamily="2" charset="2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71736" y="5500702"/>
            <a:ext cx="6143636" cy="1071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i="1" dirty="0" smtClean="0">
                <a:ea typeface="+mj-ea"/>
                <a:cs typeface="+mj-cs"/>
              </a:rPr>
              <a:t>„Kdyby byla v NY přesně taková Eiffelova věž jako v Paříži, byly by to 2 Eiffelovy věže, nebo jedna na dvou místech?“</a:t>
            </a:r>
            <a:endParaRPr kumimoji="0" lang="cs-CZ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>
              <a:buFont typeface="Courier New" pitchFamily="49" charset="0"/>
              <a:buChar char="o"/>
            </a:pPr>
            <a:r>
              <a:rPr lang="cs-CZ" sz="3100" dirty="0" smtClean="0"/>
              <a:t>nahá individua = „čirá, bezbarvá“</a:t>
            </a:r>
          </a:p>
          <a:p>
            <a:pPr marL="0" indent="0">
              <a:buNone/>
            </a:pPr>
            <a:endParaRPr lang="cs-CZ" sz="3100" dirty="0"/>
          </a:p>
          <a:p>
            <a:pPr marL="0" indent="0">
              <a:buNone/>
            </a:pPr>
            <a:r>
              <a:rPr lang="cs-CZ" sz="3100" dirty="0" smtClean="0"/>
              <a:t>(N)	Všechny vlastnosti, které NI </a:t>
            </a:r>
            <a:r>
              <a:rPr lang="cs-CZ" sz="3100" i="1" dirty="0" smtClean="0"/>
              <a:t>má</a:t>
            </a:r>
            <a:r>
              <a:rPr lang="cs-CZ" sz="3100" dirty="0" smtClean="0"/>
              <a:t>, jsou triviální.</a:t>
            </a:r>
          </a:p>
          <a:p>
            <a:pPr marL="0" indent="0">
              <a:buNone/>
            </a:pPr>
            <a:r>
              <a:rPr lang="cs-CZ" sz="3100" dirty="0" smtClean="0">
                <a:sym typeface="Wingdings" pitchFamily="2" charset="2"/>
              </a:rPr>
              <a:t> NI </a:t>
            </a:r>
            <a:r>
              <a:rPr lang="cs-CZ" sz="3100" i="1" dirty="0" smtClean="0">
                <a:sym typeface="Wingdings" pitchFamily="2" charset="2"/>
              </a:rPr>
              <a:t>jsou </a:t>
            </a:r>
            <a:r>
              <a:rPr lang="cs-CZ" sz="3100" dirty="0" smtClean="0">
                <a:sym typeface="Wingdings" pitchFamily="2" charset="2"/>
              </a:rPr>
              <a:t>čirá, protože nemají žádné netriviální vlastnosti.</a:t>
            </a:r>
          </a:p>
          <a:p>
            <a:pPr marL="0" indent="0">
              <a:buNone/>
            </a:pPr>
            <a:endParaRPr lang="cs-CZ" sz="3100" dirty="0">
              <a:sym typeface="Wingdings" pitchFamily="2" charset="2"/>
            </a:endParaRPr>
          </a:p>
          <a:p>
            <a:pPr marL="0" indent="0">
              <a:buNone/>
            </a:pPr>
            <a:endParaRPr lang="cs-CZ" sz="3100" dirty="0" smtClean="0"/>
          </a:p>
          <a:p>
            <a:pPr marL="0" indent="0">
              <a:buNone/>
            </a:pPr>
            <a:r>
              <a:rPr lang="cs-CZ" sz="3100" dirty="0" smtClean="0"/>
              <a:t>(N*)	Všechny vlastnosti, které NI </a:t>
            </a:r>
            <a:r>
              <a:rPr lang="cs-CZ" sz="3100" i="1" dirty="0" smtClean="0"/>
              <a:t>má nutně</a:t>
            </a:r>
            <a:r>
              <a:rPr lang="cs-CZ" sz="3100" dirty="0" smtClean="0"/>
              <a:t>, jsou triviální. </a:t>
            </a:r>
          </a:p>
          <a:p>
            <a:pPr marL="0" indent="0">
              <a:buNone/>
            </a:pPr>
            <a:r>
              <a:rPr lang="cs-CZ" sz="3100" dirty="0" smtClean="0">
                <a:sym typeface="Wingdings" pitchFamily="2" charset="2"/>
              </a:rPr>
              <a:t> NI mohou být čirá, protože nemají žádné netriviální vlastnosti </a:t>
            </a:r>
            <a:r>
              <a:rPr lang="cs-CZ" sz="3100" i="1" dirty="0" smtClean="0">
                <a:sym typeface="Wingdings" pitchFamily="2" charset="2"/>
              </a:rPr>
              <a:t>nutně.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xmlns="" val="359325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Individuum = </a:t>
            </a:r>
            <a:r>
              <a:rPr lang="cs-CZ" i="1" dirty="0" smtClean="0"/>
              <a:t>jednotlivina</a:t>
            </a: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Kontrast – </a:t>
            </a:r>
            <a:r>
              <a:rPr lang="cs-CZ" i="1" dirty="0" smtClean="0"/>
              <a:t>obecnina, vlastnost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obecnina – něco, co jed. mohou sdílet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jednotlivina je instancí obecniny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sym typeface="Wingdings" pitchFamily="2" charset="2"/>
              </a:rPr>
              <a:t>Obecnina může(musí) mít instance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Jednotlivina NE (např. </a:t>
            </a:r>
            <a:r>
              <a:rPr lang="cs-CZ" dirty="0"/>
              <a:t>u</a:t>
            </a:r>
            <a:r>
              <a:rPr lang="cs-CZ" dirty="0" smtClean="0"/>
              <a:t>rčitý člověk nemá další „své“ instance)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Individuální věc </a:t>
            </a:r>
            <a:r>
              <a:rPr lang="cs-CZ" sz="4000" dirty="0" smtClean="0"/>
              <a:t>X</a:t>
            </a:r>
            <a:r>
              <a:rPr lang="cs-CZ" dirty="0" smtClean="0"/>
              <a:t> množina individuálních věcí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Příklad: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Pozemský živočich = individuum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vlastnost </a:t>
            </a:r>
            <a:r>
              <a:rPr lang="cs-CZ" i="1" dirty="0" smtClean="0"/>
              <a:t>Být vyšší </a:t>
            </a:r>
            <a:r>
              <a:rPr lang="cs-CZ" dirty="0" smtClean="0"/>
              <a:t>než 2 m = množina všech pozemských živočichů vyšších, než 2 m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Živočich </a:t>
            </a:r>
            <a:r>
              <a:rPr lang="cs-CZ" i="1" dirty="0" smtClean="0"/>
              <a:t>a </a:t>
            </a:r>
            <a:r>
              <a:rPr lang="cs-CZ" dirty="0" smtClean="0"/>
              <a:t>má vlastnost </a:t>
            </a:r>
            <a:r>
              <a:rPr lang="cs-CZ" i="1" dirty="0" smtClean="0"/>
              <a:t>být vyšší než 2 m</a:t>
            </a:r>
          </a:p>
          <a:p>
            <a:pPr marL="457200" lvl="1" indent="0" algn="ctr">
              <a:buNone/>
            </a:pPr>
            <a:r>
              <a:rPr lang="cs-CZ" sz="4000" dirty="0" smtClean="0"/>
              <a:t>=</a:t>
            </a:r>
          </a:p>
          <a:p>
            <a:pPr marL="457200" lvl="1" indent="0" algn="ctr">
              <a:buNone/>
            </a:pPr>
            <a:r>
              <a:rPr lang="cs-CZ" i="1" dirty="0" smtClean="0"/>
              <a:t>a</a:t>
            </a:r>
            <a:r>
              <a:rPr lang="cs-CZ" dirty="0" smtClean="0"/>
              <a:t> je prvkem množiny živočichů, kteří jsou vyšší než 2 m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I vlastnosti mohou být považovány za individuum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Př.: </a:t>
            </a:r>
            <a:r>
              <a:rPr lang="cs-CZ" i="1" dirty="0" smtClean="0"/>
              <a:t>pokora je vzácná vlastnost</a:t>
            </a:r>
            <a:r>
              <a:rPr lang="cs-CZ" dirty="0" smtClean="0"/>
              <a:t>; </a:t>
            </a:r>
            <a:r>
              <a:rPr lang="cs-CZ" i="1" dirty="0" smtClean="0"/>
              <a:t>jejich láska byla tragická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Jde nám o formální vztahy, které platí bez ohledu na to, o čem konkrétně vypovídají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Jediný nutný požadavek – logické univerzum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Univerzum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Musíme být schopni vždy rozhodnout, jestli daný prvek do univerza patří nebo ne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Snaha filosofické logiky – charakterizovat individuum ve smyslu jednotliviny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Jaká je filosofická povaha individuí?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Jak určíme, kdy mluvíme o dvou různých indiv. a kdy o jednom?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Lze individuum ztotožnit se souborem vlastnostní, která má?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Existují indiv. bez vlastností?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Mají všechny individua nějaké vlastnosti nutně?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teorie – 4 odpovědi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T. svazku vlastnosti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Jednotlivina = svazek vlastností, kvalit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Pokud mají 2 jednotliviny všechny vlastnosti stejné, jsou totožné.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B. Russell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T. ‘nahých‘ individuí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jednotlivina může nabývat vlastností, ale je od jakékoliv vlastnosti nebo jejich svazku odlišná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jednotliviny stejných vlastností mohou být různé – numerická odlišnost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D.M. Armstrong</a:t>
            </a:r>
          </a:p>
          <a:p>
            <a:pPr lvl="2">
              <a:buFont typeface="Courier New" pitchFamily="49" charset="0"/>
              <a:buChar char="o"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 teorie – 4 odpovědi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T</a:t>
            </a:r>
            <a:r>
              <a:rPr lang="cs-CZ" i="1" dirty="0" smtClean="0"/>
              <a:t>. tropů (trope theory)((kompromis))</a:t>
            </a:r>
          </a:p>
          <a:p>
            <a:pPr lvl="1">
              <a:buFont typeface="Courier New" pitchFamily="49" charset="0"/>
              <a:buChar char="o"/>
            </a:pPr>
            <a:r>
              <a:rPr lang="cs-CZ" i="1" dirty="0" smtClean="0"/>
              <a:t>Základní nejsou ani „nahé“ jednotliviny ani svazky vlastností, ale </a:t>
            </a:r>
            <a:r>
              <a:rPr lang="cs-CZ" b="1" i="1" dirty="0" smtClean="0"/>
              <a:t>tropy </a:t>
            </a:r>
            <a:r>
              <a:rPr lang="cs-CZ" i="1" dirty="0" smtClean="0"/>
              <a:t>(=</a:t>
            </a:r>
            <a:r>
              <a:rPr lang="cs-CZ" i="1" dirty="0" err="1" smtClean="0"/>
              <a:t>partikularizované</a:t>
            </a:r>
            <a:r>
              <a:rPr lang="cs-CZ" i="1" dirty="0" smtClean="0"/>
              <a:t> kvality = abstraktní jednotliviny)</a:t>
            </a:r>
          </a:p>
          <a:p>
            <a:pPr>
              <a:buNone/>
            </a:pPr>
            <a:r>
              <a:rPr lang="cs-CZ" sz="2600" i="1" dirty="0" smtClean="0">
                <a:sym typeface="Wingdings" pitchFamily="2" charset="2"/>
              </a:rPr>
              <a:t> </a:t>
            </a:r>
            <a:r>
              <a:rPr lang="cs-CZ" sz="2600" i="1" dirty="0" smtClean="0"/>
              <a:t>(tato jedinečná) červeň této růže, (tato jedinečná) sladkost tohoto jablka</a:t>
            </a:r>
          </a:p>
          <a:p>
            <a:pPr>
              <a:buFont typeface="Courier New" pitchFamily="49" charset="0"/>
              <a:buChar char="o"/>
            </a:pPr>
            <a:r>
              <a:rPr lang="cs-CZ" sz="2600" i="1" dirty="0" smtClean="0"/>
              <a:t>Varianta – jednotliviny = svazky tropů</a:t>
            </a:r>
          </a:p>
          <a:p>
            <a:pPr>
              <a:buFont typeface="Courier New" pitchFamily="49" charset="0"/>
              <a:buChar char="o"/>
            </a:pPr>
            <a:r>
              <a:rPr lang="cs-CZ" i="1" dirty="0" smtClean="0"/>
              <a:t>G.F. Stout, D.C. Williams</a:t>
            </a:r>
          </a:p>
          <a:p>
            <a:pPr>
              <a:buFont typeface="Courier New" pitchFamily="49" charset="0"/>
              <a:buChar char="o"/>
            </a:pP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906</Words>
  <Application>Microsoft Office PowerPoint</Application>
  <PresentationFormat>Předvádění na obrazovce (4:3)</PresentationFormat>
  <Paragraphs>142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Individua</vt:lpstr>
      <vt:lpstr>Definice – logické individuum</vt:lpstr>
      <vt:lpstr>Snímek 3</vt:lpstr>
      <vt:lpstr>Snímek 4</vt:lpstr>
      <vt:lpstr>ALE</vt:lpstr>
      <vt:lpstr>Univerzum</vt:lpstr>
      <vt:lpstr>otázky</vt:lpstr>
      <vt:lpstr>4 teorie – 4 odpovědi</vt:lpstr>
      <vt:lpstr>4 teorie – 4 odpovědi</vt:lpstr>
      <vt:lpstr>4 teorie – 4 odpovědi</vt:lpstr>
      <vt:lpstr>Princip identity nerozlišitelných věcí</vt:lpstr>
      <vt:lpstr>Argument 1 – Věci jsou svazky kvalit.</vt:lpstr>
      <vt:lpstr>Argument 2 – Věci nejsou svazky kvalit. </vt:lpstr>
      <vt:lpstr>Argument 2 – Věci nejsou svazky kvalit.</vt:lpstr>
      <vt:lpstr>Zdůvodnění předpokladu 1</vt:lpstr>
      <vt:lpstr>Argument 3</vt:lpstr>
      <vt:lpstr>Argument 3</vt:lpstr>
      <vt:lpstr>Snímek 18</vt:lpstr>
      <vt:lpstr>Definice</vt:lpstr>
      <vt:lpstr>Snímek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</dc:title>
  <dc:creator>daniel</dc:creator>
  <cp:lastModifiedBy>SAMSUNG</cp:lastModifiedBy>
  <cp:revision>44</cp:revision>
  <dcterms:created xsi:type="dcterms:W3CDTF">2013-11-05T15:50:43Z</dcterms:created>
  <dcterms:modified xsi:type="dcterms:W3CDTF">2014-08-17T08:20:07Z</dcterms:modified>
</cp:coreProperties>
</file>