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E6C3-A35D-48CE-8929-9294163A24AE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F4F-09A5-453F-9A9F-503BBCB59D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E6C3-A35D-48CE-8929-9294163A24AE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F4F-09A5-453F-9A9F-503BBCB59D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E6C3-A35D-48CE-8929-9294163A24AE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F4F-09A5-453F-9A9F-503BBCB59D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E6C3-A35D-48CE-8929-9294163A24AE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F4F-09A5-453F-9A9F-503BBCB59D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E6C3-A35D-48CE-8929-9294163A24AE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F4F-09A5-453F-9A9F-503BBCB59D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E6C3-A35D-48CE-8929-9294163A24AE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F4F-09A5-453F-9A9F-503BBCB59D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E6C3-A35D-48CE-8929-9294163A24AE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F4F-09A5-453F-9A9F-503BBCB59D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E6C3-A35D-48CE-8929-9294163A24AE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F9AF4F-09A5-453F-9A9F-503BBCB59DA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E6C3-A35D-48CE-8929-9294163A24AE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F4F-09A5-453F-9A9F-503BBCB59D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8E6C3-A35D-48CE-8929-9294163A24AE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4F9AF4F-09A5-453F-9A9F-503BBCB59D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E98E6C3-A35D-48CE-8929-9294163A24AE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9AF4F-09A5-453F-9A9F-503BBCB59D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E98E6C3-A35D-48CE-8929-9294163A24AE}" type="datetimeFigureOut">
              <a:rPr lang="cs-CZ" smtClean="0"/>
              <a:pPr/>
              <a:t>17.8.2014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4F9AF4F-09A5-453F-9A9F-503BBCB59DA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1428736"/>
            <a:ext cx="8072494" cy="1285884"/>
          </a:xfrm>
        </p:spPr>
        <p:txBody>
          <a:bodyPr>
            <a:normAutofit fontScale="90000"/>
          </a:bodyPr>
          <a:lstStyle/>
          <a:p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/>
              <a:t/>
            </a:r>
            <a:br>
              <a:rPr lang="cs-CZ" sz="5400" dirty="0"/>
            </a:br>
            <a:r>
              <a:rPr lang="cs-CZ" sz="6000" dirty="0" smtClean="0"/>
              <a:t>Existence</a:t>
            </a: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/>
              <a:t/>
            </a:r>
            <a:br>
              <a:rPr lang="cs-CZ" sz="5400" dirty="0"/>
            </a:br>
            <a:r>
              <a:rPr lang="cs-CZ" sz="4000" dirty="0" smtClean="0"/>
              <a:t>Klasická logika</a:t>
            </a:r>
            <a:br>
              <a:rPr lang="cs-CZ" sz="4000" dirty="0" smtClean="0"/>
            </a:br>
            <a:r>
              <a:rPr lang="cs-CZ" sz="4000" dirty="0" smtClean="0"/>
              <a:t>Markéta </a:t>
            </a:r>
            <a:r>
              <a:rPr lang="cs-CZ" sz="4000" dirty="0"/>
              <a:t>D</a:t>
            </a:r>
            <a:r>
              <a:rPr lang="cs-CZ" sz="4000" dirty="0" smtClean="0"/>
              <a:t>oležalová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3" name="Obrázek 2" descr="horizontalni logoli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28604"/>
            <a:ext cx="5760720" cy="1258824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357158" y="1714488"/>
            <a:ext cx="828680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Logika: systémový rámec rozvoje oboru v ČR a koncepce logických propedeutik pro mezioborová studia (</a:t>
            </a:r>
            <a:r>
              <a:rPr lang="cs-CZ" sz="1400" dirty="0" err="1" smtClean="0"/>
              <a:t>reg</a:t>
            </a:r>
            <a:r>
              <a:rPr lang="cs-CZ" sz="1400" dirty="0" smtClean="0"/>
              <a:t>. č. CZ.1.07/2.2.00/28.0216, OPVK)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7158" y="357166"/>
            <a:ext cx="79296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/>
              <a:t>Pegas neexistuje.</a:t>
            </a:r>
          </a:p>
          <a:p>
            <a:pPr>
              <a:buFontTx/>
              <a:buChar char="-"/>
            </a:pPr>
            <a:endParaRPr lang="cs-CZ" sz="2400" dirty="0"/>
          </a:p>
          <a:p>
            <a:endParaRPr lang="cs-CZ" sz="2400" i="1" dirty="0" smtClean="0"/>
          </a:p>
          <a:p>
            <a:r>
              <a:rPr lang="cs-CZ" sz="2400" i="1" dirty="0" smtClean="0"/>
              <a:t>Není pravda, že existuje jedinečný objekt, který je okřídleným koněm.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 takové tvrzení je smysluplné a jistě není kontradiktorické</a:t>
            </a:r>
          </a:p>
          <a:p>
            <a:pPr>
              <a:buFontTx/>
              <a:buChar char="-"/>
            </a:pPr>
            <a:endParaRPr lang="cs-CZ" sz="2400" dirty="0"/>
          </a:p>
          <a:p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existence okřídleného koně je logicky možná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 podle dané analýzy existence není vlastnost individuí </a:t>
            </a:r>
          </a:p>
          <a:p>
            <a:r>
              <a:rPr lang="cs-CZ" sz="2400" dirty="0" smtClean="0"/>
              <a:t> </a:t>
            </a: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20" y="3357562"/>
            <a:ext cx="8001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3600" dirty="0" smtClean="0">
                <a:solidFill>
                  <a:srgbClr val="00FFFF"/>
                </a:solidFill>
              </a:rPr>
              <a:t>Děkuji za pozornost.</a:t>
            </a:r>
          </a:p>
          <a:p>
            <a:pPr algn="r"/>
            <a:endParaRPr lang="cs-CZ" sz="2400" dirty="0" smtClean="0">
              <a:solidFill>
                <a:srgbClr val="00FFFF"/>
              </a:solidFill>
            </a:endParaRPr>
          </a:p>
          <a:p>
            <a:pPr algn="r"/>
            <a:r>
              <a:rPr lang="cs-CZ" sz="2400" dirty="0" smtClean="0">
                <a:solidFill>
                  <a:srgbClr val="00FFFF"/>
                </a:solidFill>
              </a:rPr>
              <a:t>Hezký zbytek dne.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7158" y="428604"/>
            <a:ext cx="857256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FFFF"/>
                </a:solidFill>
              </a:rPr>
              <a:t>Úzké sepětí pojmů identita a existence</a:t>
            </a:r>
          </a:p>
          <a:p>
            <a:endParaRPr lang="cs-CZ" sz="2400" dirty="0" smtClean="0"/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/>
              <a:t>pojmy existence a identity jsou velmi úzce spjaty</a:t>
            </a:r>
          </a:p>
          <a:p>
            <a:endParaRPr lang="cs-CZ" sz="2400" dirty="0"/>
          </a:p>
          <a:p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/>
              <a:t> </a:t>
            </a:r>
            <a:r>
              <a:rPr lang="cs-CZ" sz="2400" dirty="0" smtClean="0"/>
              <a:t>moderní logická sémantika</a:t>
            </a:r>
          </a:p>
          <a:p>
            <a:pPr>
              <a:buFontTx/>
              <a:buChar char="-"/>
            </a:pPr>
            <a:endParaRPr lang="cs-CZ" sz="2400" dirty="0"/>
          </a:p>
          <a:p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čtyři různé významy slovesa „být“</a:t>
            </a:r>
          </a:p>
          <a:p>
            <a:pPr>
              <a:buFontTx/>
              <a:buChar char="-"/>
            </a:pPr>
            <a:endParaRPr lang="cs-CZ" sz="2400" dirty="0"/>
          </a:p>
          <a:p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„být“ ve významu existence je symbolizováno znakem pro existenční kvantifikátor </a:t>
            </a:r>
          </a:p>
          <a:p>
            <a:pPr>
              <a:buFontTx/>
              <a:buChar char="-"/>
            </a:pPr>
            <a:endParaRPr lang="cs-CZ" sz="3200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57158" y="142852"/>
            <a:ext cx="835824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dirty="0" smtClean="0"/>
          </a:p>
          <a:p>
            <a:r>
              <a:rPr lang="cs-CZ" sz="2000" dirty="0" smtClean="0"/>
              <a:t> </a:t>
            </a:r>
          </a:p>
          <a:p>
            <a:r>
              <a:rPr lang="cs-CZ" sz="2000" dirty="0" smtClean="0"/>
              <a:t>- důležitou částí jejich popisu a teoretického uchopení jsou tzv. kritéria jejich identity</a:t>
            </a:r>
          </a:p>
          <a:p>
            <a:endParaRPr lang="cs-CZ" sz="2000" dirty="0" smtClean="0"/>
          </a:p>
          <a:p>
            <a:r>
              <a:rPr lang="cs-CZ" sz="2000" dirty="0" smtClean="0"/>
              <a:t> </a:t>
            </a:r>
          </a:p>
          <a:p>
            <a:r>
              <a:rPr lang="cs-CZ" sz="2000" dirty="0" smtClean="0"/>
              <a:t>- stanovit tato kritéria identit je velice obtížné 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- je nutno si připomenout tzv. </a:t>
            </a:r>
            <a:r>
              <a:rPr lang="cs-CZ" sz="2000" dirty="0" err="1" smtClean="0"/>
              <a:t>Leibnizův</a:t>
            </a:r>
            <a:r>
              <a:rPr lang="cs-CZ" sz="2000" dirty="0" smtClean="0"/>
              <a:t> princip identity, který tvrdí, že dvě věci jsou totožné právě tehdy když mají všechny vlastnosti stejné 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- musíme mít jasno v tom, zda mluvíme o více různých věcech, anebo o jedné věci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- </a:t>
            </a:r>
            <a:r>
              <a:rPr lang="cs-CZ" sz="2000" dirty="0" err="1" smtClean="0"/>
              <a:t>W.V.O.Quine</a:t>
            </a:r>
            <a:r>
              <a:rPr lang="cs-CZ" sz="2000" dirty="0" smtClean="0"/>
              <a:t>: ,,Není entity bez identity.“ </a:t>
            </a:r>
          </a:p>
          <a:p>
            <a:pPr>
              <a:buFontTx/>
              <a:buChar char="-"/>
            </a:pPr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20" y="357166"/>
            <a:ext cx="864399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FFFF"/>
                </a:solidFill>
              </a:rPr>
              <a:t>Existence</a:t>
            </a:r>
            <a:r>
              <a:rPr lang="cs-CZ" sz="2800" dirty="0" smtClean="0"/>
              <a:t> </a:t>
            </a:r>
            <a:r>
              <a:rPr lang="cs-CZ" sz="2400" dirty="0" smtClean="0"/>
              <a:t> </a:t>
            </a:r>
          </a:p>
          <a:p>
            <a:endParaRPr lang="cs-CZ" sz="2400" dirty="0"/>
          </a:p>
          <a:p>
            <a:pPr>
              <a:buFontTx/>
              <a:buChar char="-"/>
            </a:pPr>
            <a:endParaRPr lang="cs-CZ" sz="2400" i="1" dirty="0" smtClean="0"/>
          </a:p>
          <a:p>
            <a:pPr>
              <a:buFontTx/>
              <a:buChar char="-"/>
            </a:pPr>
            <a:r>
              <a:rPr lang="cs-CZ" sz="2400" i="1" dirty="0" smtClean="0"/>
              <a:t> Co je existence? Jaký je význam slova </a:t>
            </a:r>
            <a:r>
              <a:rPr lang="cs-CZ" sz="2400" i="1" dirty="0" smtClean="0">
                <a:latin typeface="Algerian" pitchFamily="82" charset="0"/>
              </a:rPr>
              <a:t>„existence“  </a:t>
            </a:r>
            <a:r>
              <a:rPr lang="cs-CZ" sz="2400" i="1" dirty="0" smtClean="0"/>
              <a:t>?</a:t>
            </a:r>
          </a:p>
          <a:p>
            <a:pPr>
              <a:buFontTx/>
              <a:buChar char="-"/>
            </a:pPr>
            <a:endParaRPr lang="cs-CZ" sz="2400" i="1" dirty="0"/>
          </a:p>
          <a:p>
            <a:r>
              <a:rPr lang="cs-CZ" sz="2400" i="1" dirty="0" smtClean="0"/>
              <a:t> </a:t>
            </a:r>
          </a:p>
          <a:p>
            <a:pPr>
              <a:buFontTx/>
              <a:buChar char="-"/>
            </a:pPr>
            <a:r>
              <a:rPr lang="cs-CZ" sz="2400" dirty="0" smtClean="0"/>
              <a:t> výraz </a:t>
            </a:r>
            <a:r>
              <a:rPr lang="cs-CZ" sz="2400" dirty="0" smtClean="0">
                <a:latin typeface="Algerian" pitchFamily="82" charset="0"/>
              </a:rPr>
              <a:t>„existuje“  </a:t>
            </a:r>
            <a:r>
              <a:rPr lang="cs-CZ" sz="2400" dirty="0" smtClean="0"/>
              <a:t>je řazen mezi logické konstanty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/>
              <a:t> v</a:t>
            </a:r>
            <a:r>
              <a:rPr lang="cs-CZ" sz="2400" dirty="0" smtClean="0"/>
              <a:t> logice je mu udělen pevný a specifický význam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/>
              <a:t> </a:t>
            </a:r>
            <a:r>
              <a:rPr lang="cs-CZ" sz="2400" dirty="0" smtClean="0"/>
              <a:t>problematika neexistence</a:t>
            </a:r>
          </a:p>
          <a:p>
            <a:pPr>
              <a:buFontTx/>
              <a:buChar char="-"/>
            </a:pPr>
            <a:endParaRPr lang="cs-CZ" sz="2800" dirty="0"/>
          </a:p>
          <a:p>
            <a:pPr>
              <a:buFontTx/>
              <a:buChar char="-"/>
            </a:pP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7158" y="357166"/>
            <a:ext cx="842968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FFFF"/>
                </a:solidFill>
              </a:rPr>
              <a:t>Co znamená slovo „existuje“ ? </a:t>
            </a:r>
          </a:p>
          <a:p>
            <a:endParaRPr lang="cs-CZ" sz="2800" dirty="0"/>
          </a:p>
          <a:p>
            <a:pPr>
              <a:buFontTx/>
              <a:buChar char="-"/>
            </a:pPr>
            <a:endParaRPr lang="cs-CZ" sz="2800" dirty="0" smtClean="0"/>
          </a:p>
          <a:p>
            <a:pPr>
              <a:buFontTx/>
              <a:buChar char="-"/>
            </a:pPr>
            <a:r>
              <a:rPr lang="cs-CZ" sz="2400" dirty="0" smtClean="0"/>
              <a:t>2 hlavní rysy: ´pozitivní´ a ´negativní´</a:t>
            </a:r>
          </a:p>
          <a:p>
            <a:pPr>
              <a:buFontTx/>
              <a:buChar char="-"/>
            </a:pPr>
            <a:endParaRPr lang="cs-CZ" sz="2400" dirty="0"/>
          </a:p>
          <a:p>
            <a:r>
              <a:rPr lang="cs-CZ" sz="2400" dirty="0"/>
              <a:t> </a:t>
            </a:r>
          </a:p>
          <a:p>
            <a:pPr>
              <a:buFontTx/>
              <a:buChar char="-"/>
            </a:pPr>
            <a:r>
              <a:rPr lang="cs-CZ" sz="2400" dirty="0" smtClean="0"/>
              <a:t>´pozitivní´ rys charakterizován otázkou: </a:t>
            </a:r>
            <a:r>
              <a:rPr lang="cs-CZ" sz="2400" i="1" dirty="0" smtClean="0"/>
              <a:t>Vyjadřuje výraz „existuje“ vlastnost individuí?</a:t>
            </a:r>
          </a:p>
          <a:p>
            <a:pPr>
              <a:buFontTx/>
              <a:buChar char="-"/>
            </a:pPr>
            <a:endParaRPr lang="cs-CZ" sz="2400" i="1" dirty="0"/>
          </a:p>
          <a:p>
            <a:r>
              <a:rPr lang="cs-CZ" sz="2400" dirty="0" smtClean="0"/>
              <a:t> </a:t>
            </a:r>
          </a:p>
          <a:p>
            <a:pPr>
              <a:buFontTx/>
              <a:buChar char="-"/>
            </a:pPr>
            <a:r>
              <a:rPr lang="cs-CZ" sz="2400" dirty="0" smtClean="0"/>
              <a:t>´negativní´ rys charakterizován otázkou: </a:t>
            </a:r>
            <a:r>
              <a:rPr lang="cs-CZ" sz="2400" i="1" dirty="0" smtClean="0"/>
              <a:t>Co vlastně tvrdíme, když říkáme, že to a to neexistuje?</a:t>
            </a:r>
          </a:p>
          <a:p>
            <a:pPr>
              <a:buFontTx/>
              <a:buChar char="-"/>
            </a:pPr>
            <a:endParaRPr lang="cs-CZ" sz="2800" i="1" dirty="0"/>
          </a:p>
          <a:p>
            <a:pPr>
              <a:buFontTx/>
              <a:buChar char="-"/>
            </a:pPr>
            <a:endParaRPr lang="cs-CZ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2844" y="214290"/>
            <a:ext cx="871543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FFFF"/>
                </a:solidFill>
              </a:rPr>
              <a:t>Vyjadřuje výraz „existuje“ vlastnost individuí?</a:t>
            </a:r>
          </a:p>
          <a:p>
            <a:endParaRPr lang="cs-CZ" sz="2800" i="1" dirty="0"/>
          </a:p>
          <a:p>
            <a:endParaRPr lang="cs-CZ" sz="2800" i="1" dirty="0" smtClean="0"/>
          </a:p>
          <a:p>
            <a:r>
              <a:rPr lang="cs-CZ" sz="2400" i="1" dirty="0" smtClean="0"/>
              <a:t>Příklad: </a:t>
            </a:r>
          </a:p>
          <a:p>
            <a:endParaRPr lang="cs-CZ" sz="2400" i="1" dirty="0" smtClean="0"/>
          </a:p>
          <a:p>
            <a:endParaRPr lang="cs-CZ" sz="2400" i="1" dirty="0" smtClean="0"/>
          </a:p>
          <a:p>
            <a:r>
              <a:rPr lang="cs-CZ" sz="2400" i="1" dirty="0" err="1" smtClean="0"/>
              <a:t>Eiffelova</a:t>
            </a:r>
            <a:r>
              <a:rPr lang="cs-CZ" sz="2400" i="1" dirty="0" smtClean="0"/>
              <a:t> věž existuje.</a:t>
            </a:r>
          </a:p>
          <a:p>
            <a:endParaRPr lang="cs-CZ" sz="2400" i="1" dirty="0"/>
          </a:p>
          <a:p>
            <a:endParaRPr lang="cs-CZ" sz="2400" i="1" dirty="0" smtClean="0"/>
          </a:p>
          <a:p>
            <a:r>
              <a:rPr lang="cs-CZ" sz="2400" i="1" dirty="0" err="1" smtClean="0"/>
              <a:t>Eiffelova</a:t>
            </a:r>
            <a:r>
              <a:rPr lang="cs-CZ" sz="2400" i="1" dirty="0" smtClean="0"/>
              <a:t> věž koroduje. </a:t>
            </a:r>
          </a:p>
          <a:p>
            <a:endParaRPr lang="cs-CZ" sz="2400" i="1" dirty="0"/>
          </a:p>
          <a:p>
            <a:endParaRPr lang="cs-CZ" sz="2400" i="1" dirty="0" smtClean="0"/>
          </a:p>
          <a:p>
            <a:r>
              <a:rPr lang="cs-CZ" sz="2400" i="1" dirty="0" smtClean="0"/>
              <a:t>- </a:t>
            </a:r>
            <a:r>
              <a:rPr lang="cs-CZ" sz="2400" dirty="0" smtClean="0"/>
              <a:t>nelze zkoumat, jestli určitá věc existuje, aniž by daná věc existovala</a:t>
            </a:r>
            <a:endParaRPr lang="cs-CZ" sz="2400" i="1" dirty="0" smtClean="0"/>
          </a:p>
          <a:p>
            <a:endParaRPr lang="cs-CZ" sz="2800" i="1" dirty="0" smtClean="0"/>
          </a:p>
          <a:p>
            <a:endParaRPr lang="cs-CZ" sz="2800" i="1" dirty="0"/>
          </a:p>
          <a:p>
            <a:endParaRPr lang="cs-CZ" sz="28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4282" y="285728"/>
            <a:ext cx="864399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 </a:t>
            </a:r>
          </a:p>
          <a:p>
            <a:r>
              <a:rPr lang="cs-CZ" sz="2400" dirty="0" smtClean="0"/>
              <a:t>- existence jako vlastnost individuí – </a:t>
            </a:r>
            <a:r>
              <a:rPr lang="cs-CZ" sz="2400" dirty="0" err="1" smtClean="0"/>
              <a:t>Alexius</a:t>
            </a:r>
            <a:r>
              <a:rPr lang="cs-CZ" sz="2400" dirty="0" smtClean="0"/>
              <a:t> </a:t>
            </a:r>
            <a:r>
              <a:rPr lang="cs-CZ" sz="2400" dirty="0" err="1" smtClean="0"/>
              <a:t>von</a:t>
            </a:r>
            <a:r>
              <a:rPr lang="cs-CZ" sz="2400" dirty="0" smtClean="0"/>
              <a:t> </a:t>
            </a:r>
            <a:r>
              <a:rPr lang="cs-CZ" sz="2400" dirty="0" err="1" smtClean="0"/>
              <a:t>Meinong</a:t>
            </a:r>
            <a:endParaRPr lang="cs-CZ" sz="2400" dirty="0" smtClean="0"/>
          </a:p>
          <a:p>
            <a:endParaRPr lang="cs-CZ" sz="2400" dirty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 výrazy jako „současný francouzský král“ nebo „kulatý čtverec“ označují či zastupují neexistující objekty</a:t>
            </a:r>
            <a:endParaRPr lang="cs-CZ" sz="2400" i="1" dirty="0" smtClean="0"/>
          </a:p>
          <a:p>
            <a:pPr>
              <a:buFontTx/>
              <a:buChar char="-"/>
            </a:pPr>
            <a:endParaRPr lang="cs-CZ" sz="2400" i="1" dirty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 výrazy jako „Brno“ nebo „současný český prezident“ zastupují nebo označují existující, resp. neexistující objekty</a:t>
            </a:r>
            <a:endParaRPr lang="cs-CZ" sz="2800" i="1" dirty="0"/>
          </a:p>
          <a:p>
            <a:pPr>
              <a:buFontTx/>
              <a:buChar char="-"/>
            </a:pPr>
            <a:endParaRPr lang="cs-CZ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7158" y="428604"/>
            <a:ext cx="864399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 G. </a:t>
            </a:r>
            <a:r>
              <a:rPr lang="cs-CZ" sz="2400" dirty="0" err="1" smtClean="0"/>
              <a:t>Evans</a:t>
            </a:r>
            <a:r>
              <a:rPr lang="cs-CZ" sz="2400" dirty="0" smtClean="0"/>
              <a:t> – pravdivost výroků je dokázaná tzv. fiktivními pravdivostními podmínkami, odpovídající výrazu „</a:t>
            </a:r>
            <a:r>
              <a:rPr lang="cs-CZ" sz="2400" smtClean="0"/>
              <a:t>ve skutečnosti“ </a:t>
            </a: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 </a:t>
            </a:r>
            <a:r>
              <a:rPr lang="cs-CZ" sz="2400" dirty="0" err="1" smtClean="0"/>
              <a:t>Evansova</a:t>
            </a:r>
            <a:r>
              <a:rPr lang="cs-CZ" sz="2400" dirty="0" smtClean="0"/>
              <a:t> teorie je dobře použitelná na analýzu tvrzení o existenci fiktivních postav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/>
              <a:t> j</a:t>
            </a:r>
            <a:r>
              <a:rPr lang="cs-CZ" sz="2400" dirty="0" smtClean="0"/>
              <a:t>ejí použití na analýzu tvrzení o existenci běžných věcí není přínosné</a:t>
            </a:r>
          </a:p>
          <a:p>
            <a:pPr>
              <a:buFontTx/>
              <a:buChar char="-"/>
            </a:pPr>
            <a:endParaRPr lang="cs-CZ" sz="2800" dirty="0"/>
          </a:p>
          <a:p>
            <a:r>
              <a:rPr lang="cs-CZ" sz="2800" dirty="0" smtClean="0"/>
              <a:t> </a:t>
            </a:r>
            <a:endParaRPr lang="cs-CZ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4282" y="214290"/>
            <a:ext cx="87154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>
                <a:solidFill>
                  <a:srgbClr val="00FFFF"/>
                </a:solidFill>
              </a:rPr>
              <a:t>Co vlastně tvrdíme, když říkáme, že to a to neexistuje?</a:t>
            </a:r>
          </a:p>
          <a:p>
            <a:endParaRPr lang="cs-CZ" sz="2800" i="1" dirty="0"/>
          </a:p>
          <a:p>
            <a:endParaRPr lang="cs-CZ" sz="2800" i="1" dirty="0" smtClean="0"/>
          </a:p>
          <a:p>
            <a:r>
              <a:rPr lang="cs-CZ" sz="2400" i="1" dirty="0" smtClean="0"/>
              <a:t>Příklad:</a:t>
            </a:r>
          </a:p>
          <a:p>
            <a:endParaRPr lang="cs-CZ" sz="2400" i="1" dirty="0" smtClean="0"/>
          </a:p>
          <a:p>
            <a:endParaRPr lang="cs-CZ" sz="2400" i="1" dirty="0"/>
          </a:p>
          <a:p>
            <a:r>
              <a:rPr lang="cs-CZ" sz="2400" dirty="0" smtClean="0"/>
              <a:t>Pegas neexistuje. </a:t>
            </a:r>
          </a:p>
          <a:p>
            <a:endParaRPr lang="cs-CZ" sz="2400" dirty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tvrzení o neexistenci entit, pokud mají být smysluplná a pravdivá musí být kontradiktorická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r>
              <a:rPr lang="cs-CZ" sz="2400" dirty="0" smtClean="0"/>
              <a:t> jedná se o zdánlivý paradox </a:t>
            </a:r>
            <a:endParaRPr 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139</TotalTime>
  <Words>445</Words>
  <Application>Microsoft Office PowerPoint</Application>
  <PresentationFormat>Předvádění na obrazovce (4:3)</PresentationFormat>
  <Paragraphs>115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Technický</vt:lpstr>
      <vt:lpstr>  Existence   Klasická logika Markéta Doležalová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Existence   Klasická logika Markéta Doležalová</dc:title>
  <dc:creator>ID</dc:creator>
  <cp:lastModifiedBy>SAMSUNG</cp:lastModifiedBy>
  <cp:revision>17</cp:revision>
  <dcterms:created xsi:type="dcterms:W3CDTF">2013-11-04T14:07:53Z</dcterms:created>
  <dcterms:modified xsi:type="dcterms:W3CDTF">2014-08-17T08:08:38Z</dcterms:modified>
</cp:coreProperties>
</file>