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98E6C3-A35D-48CE-8929-9294163A24AE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F9AF4F-09A5-453F-9A9F-503BBCB59D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072494" cy="1285884"/>
          </a:xfrm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6000" dirty="0" smtClean="0"/>
              <a:t>Existence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4000" dirty="0" smtClean="0"/>
              <a:t>Klasická logika</a:t>
            </a:r>
            <a:br>
              <a:rPr lang="cs-CZ" sz="4000" dirty="0" smtClean="0"/>
            </a:br>
            <a:r>
              <a:rPr lang="cs-CZ" sz="4000" dirty="0" smtClean="0"/>
              <a:t>Markéta </a:t>
            </a:r>
            <a:r>
              <a:rPr lang="cs-CZ" sz="4000" dirty="0"/>
              <a:t>D</a:t>
            </a:r>
            <a:r>
              <a:rPr lang="cs-CZ" sz="4000" dirty="0" smtClean="0"/>
              <a:t>oležalová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" name="Obrázek 2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5760720" cy="125882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57158" y="1714488"/>
            <a:ext cx="8286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Logika: systémový rámec rozvoje oboru v ČR a koncepce logických propedeutik pro mezioborová studia (</a:t>
            </a:r>
            <a:r>
              <a:rPr lang="cs-CZ" sz="1400" dirty="0" err="1" smtClean="0"/>
              <a:t>reg</a:t>
            </a:r>
            <a:r>
              <a:rPr lang="cs-CZ" sz="1400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357166"/>
            <a:ext cx="7929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Pegas neexistuje.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i="1" dirty="0" smtClean="0"/>
          </a:p>
          <a:p>
            <a:r>
              <a:rPr lang="cs-CZ" sz="2400" i="1" dirty="0" smtClean="0"/>
              <a:t>Není pravda, že existuje jedinečný objekt, který je okřídleným koněm.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takové tvrzení je smysluplné a jistě není kontradiktorické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existence okřídleného koně je logicky možná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podle dané analýzy existence není vlastnost individuí 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335756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600" dirty="0" smtClean="0">
                <a:solidFill>
                  <a:srgbClr val="00FFFF"/>
                </a:solidFill>
              </a:rPr>
              <a:t>Děkuji za pozornost.</a:t>
            </a:r>
          </a:p>
          <a:p>
            <a:pPr algn="r"/>
            <a:endParaRPr lang="cs-CZ" sz="2400" dirty="0" smtClean="0">
              <a:solidFill>
                <a:srgbClr val="00FFFF"/>
              </a:solidFill>
            </a:endParaRPr>
          </a:p>
          <a:p>
            <a:pPr algn="r"/>
            <a:r>
              <a:rPr lang="cs-CZ" sz="2400" dirty="0" smtClean="0">
                <a:solidFill>
                  <a:srgbClr val="00FFFF"/>
                </a:solidFill>
              </a:rPr>
              <a:t>Hezký zbytek dne.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428604"/>
            <a:ext cx="857256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FFFF"/>
                </a:solidFill>
              </a:rPr>
              <a:t>Úzké sepětí pojmů identita a existence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pojmy existence a identity jsou velmi úzce spjaty</a:t>
            </a:r>
          </a:p>
          <a:p>
            <a:endParaRPr lang="cs-CZ" sz="2400" dirty="0"/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moderní logická sémantika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čtyři různé významy slovesa „být“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„být“ ve významu existence je symbolizováno znakem pro existenční kvantifikátor </a:t>
            </a:r>
          </a:p>
          <a:p>
            <a:pPr>
              <a:buFontTx/>
              <a:buChar char="-"/>
            </a:pPr>
            <a:endParaRPr lang="cs-CZ" sz="3200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7158" y="142852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cs-CZ" sz="2000" dirty="0" smtClean="0"/>
              <a:t> </a:t>
            </a:r>
          </a:p>
          <a:p>
            <a:r>
              <a:rPr lang="cs-CZ" sz="2000" dirty="0" smtClean="0"/>
              <a:t>- důležitou částí jejich popisu a teoretického uchopení jsou tzv. kritéria jejich identity</a:t>
            </a:r>
          </a:p>
          <a:p>
            <a:endParaRPr lang="cs-CZ" sz="2000" dirty="0" smtClean="0"/>
          </a:p>
          <a:p>
            <a:r>
              <a:rPr lang="cs-CZ" sz="2000" dirty="0" smtClean="0"/>
              <a:t> </a:t>
            </a:r>
          </a:p>
          <a:p>
            <a:r>
              <a:rPr lang="cs-CZ" sz="2000" dirty="0" smtClean="0"/>
              <a:t>- stanovit tato kritéria identit je velice obtížné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- je nutno si připomenout tzv. </a:t>
            </a:r>
            <a:r>
              <a:rPr lang="cs-CZ" sz="2000" dirty="0" err="1" smtClean="0"/>
              <a:t>Leibnizův</a:t>
            </a:r>
            <a:r>
              <a:rPr lang="cs-CZ" sz="2000" dirty="0" smtClean="0"/>
              <a:t> princip identity, který tvrdí, že dvě věci jsou totožné právě tehdy když mají všechny vlastnosti stejné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- musíme mít jasno v tom, zda mluvíme o více různých věcech, anebo o jedné věci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W.V.O.Quine</a:t>
            </a:r>
            <a:r>
              <a:rPr lang="cs-CZ" sz="2000" dirty="0" smtClean="0"/>
              <a:t>: ,,Není entity bez identity.“ 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357166"/>
            <a:ext cx="86439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FFFF"/>
                </a:solidFill>
              </a:rPr>
              <a:t>Existence</a:t>
            </a:r>
            <a:r>
              <a:rPr lang="cs-CZ" sz="2800" dirty="0" smtClean="0"/>
              <a:t> </a:t>
            </a:r>
            <a:r>
              <a:rPr lang="cs-CZ" sz="2400" dirty="0" smtClean="0"/>
              <a:t> </a:t>
            </a:r>
          </a:p>
          <a:p>
            <a:endParaRPr lang="cs-CZ" sz="2400" dirty="0"/>
          </a:p>
          <a:p>
            <a:pPr>
              <a:buFontTx/>
              <a:buChar char="-"/>
            </a:pPr>
            <a:endParaRPr lang="cs-CZ" sz="2400" i="1" dirty="0" smtClean="0"/>
          </a:p>
          <a:p>
            <a:pPr>
              <a:buFontTx/>
              <a:buChar char="-"/>
            </a:pPr>
            <a:r>
              <a:rPr lang="cs-CZ" sz="2400" i="1" dirty="0" smtClean="0"/>
              <a:t> Co je existence? Jaký je význam slova </a:t>
            </a:r>
            <a:r>
              <a:rPr lang="cs-CZ" sz="2400" i="1" dirty="0" smtClean="0">
                <a:latin typeface="Algerian" pitchFamily="82" charset="0"/>
              </a:rPr>
              <a:t>„existence“  </a:t>
            </a:r>
            <a:r>
              <a:rPr lang="cs-CZ" sz="2400" i="1" dirty="0" smtClean="0"/>
              <a:t>?</a:t>
            </a:r>
          </a:p>
          <a:p>
            <a:pPr>
              <a:buFontTx/>
              <a:buChar char="-"/>
            </a:pPr>
            <a:endParaRPr lang="cs-CZ" sz="2400" i="1" dirty="0"/>
          </a:p>
          <a:p>
            <a:r>
              <a:rPr lang="cs-CZ" sz="2400" i="1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smtClean="0"/>
              <a:t> výraz </a:t>
            </a:r>
            <a:r>
              <a:rPr lang="cs-CZ" sz="2400" dirty="0" smtClean="0">
                <a:latin typeface="Algerian" pitchFamily="82" charset="0"/>
              </a:rPr>
              <a:t>„existuje“  </a:t>
            </a:r>
            <a:r>
              <a:rPr lang="cs-CZ" sz="2400" dirty="0" smtClean="0"/>
              <a:t>je řazen mezi logické konstanty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v</a:t>
            </a:r>
            <a:r>
              <a:rPr lang="cs-CZ" sz="2400" dirty="0" smtClean="0"/>
              <a:t> logice je mu udělen pevný a specifický význam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problematika neexistence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357166"/>
            <a:ext cx="84296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FFFF"/>
                </a:solidFill>
              </a:rPr>
              <a:t>Co znamená slovo „existuje“ ? </a:t>
            </a:r>
          </a:p>
          <a:p>
            <a:endParaRPr lang="cs-CZ" sz="2800" dirty="0"/>
          </a:p>
          <a:p>
            <a:pPr>
              <a:buFontTx/>
              <a:buChar char="-"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400" dirty="0" smtClean="0"/>
              <a:t>2 hlavní rysy: ´pozitivní´ a ´negativní´</a:t>
            </a:r>
          </a:p>
          <a:p>
            <a:pPr>
              <a:buFontTx/>
              <a:buChar char="-"/>
            </a:pPr>
            <a:endParaRPr lang="cs-CZ" sz="2400" dirty="0"/>
          </a:p>
          <a:p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smtClean="0"/>
              <a:t>´pozitivní´ rys charakterizován otázkou: </a:t>
            </a:r>
            <a:r>
              <a:rPr lang="cs-CZ" sz="2400" i="1" dirty="0" smtClean="0"/>
              <a:t>Vyjadřuje výraz „existuje“ vlastnost individuí?</a:t>
            </a:r>
          </a:p>
          <a:p>
            <a:pPr>
              <a:buFontTx/>
              <a:buChar char="-"/>
            </a:pPr>
            <a:endParaRPr lang="cs-CZ" sz="2400" i="1" dirty="0"/>
          </a:p>
          <a:p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smtClean="0"/>
              <a:t>´negativní´ rys charakterizován otázkou: </a:t>
            </a:r>
            <a:r>
              <a:rPr lang="cs-CZ" sz="2400" i="1" dirty="0" smtClean="0"/>
              <a:t>Co vlastně tvrdíme, když říkáme, že to a to neexistuje?</a:t>
            </a:r>
          </a:p>
          <a:p>
            <a:pPr>
              <a:buFontTx/>
              <a:buChar char="-"/>
            </a:pPr>
            <a:endParaRPr lang="cs-CZ" sz="2800" i="1" dirty="0"/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44" y="214290"/>
            <a:ext cx="87154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FFFF"/>
                </a:solidFill>
              </a:rPr>
              <a:t>Vyjadřuje výraz „existuje“ vlastnost individuí?</a:t>
            </a:r>
          </a:p>
          <a:p>
            <a:endParaRPr lang="cs-CZ" sz="2800" i="1" dirty="0"/>
          </a:p>
          <a:p>
            <a:endParaRPr lang="cs-CZ" sz="2800" i="1" dirty="0" smtClean="0"/>
          </a:p>
          <a:p>
            <a:r>
              <a:rPr lang="cs-CZ" sz="2400" i="1" dirty="0" smtClean="0"/>
              <a:t>Příklad: </a:t>
            </a:r>
          </a:p>
          <a:p>
            <a:endParaRPr lang="cs-CZ" sz="2400" i="1" dirty="0" smtClean="0"/>
          </a:p>
          <a:p>
            <a:endParaRPr lang="cs-CZ" sz="2400" i="1" dirty="0" smtClean="0"/>
          </a:p>
          <a:p>
            <a:r>
              <a:rPr lang="cs-CZ" sz="2400" i="1" dirty="0" err="1" smtClean="0"/>
              <a:t>Eiffelova</a:t>
            </a:r>
            <a:r>
              <a:rPr lang="cs-CZ" sz="2400" i="1" dirty="0" smtClean="0"/>
              <a:t> věž existuje.</a:t>
            </a:r>
          </a:p>
          <a:p>
            <a:endParaRPr lang="cs-CZ" sz="2400" i="1" dirty="0"/>
          </a:p>
          <a:p>
            <a:endParaRPr lang="cs-CZ" sz="2400" i="1" dirty="0" smtClean="0"/>
          </a:p>
          <a:p>
            <a:r>
              <a:rPr lang="cs-CZ" sz="2400" i="1" dirty="0" err="1" smtClean="0"/>
              <a:t>Eiffelova</a:t>
            </a:r>
            <a:r>
              <a:rPr lang="cs-CZ" sz="2400" i="1" dirty="0" smtClean="0"/>
              <a:t> věž koroduje. </a:t>
            </a:r>
          </a:p>
          <a:p>
            <a:endParaRPr lang="cs-CZ" sz="2400" i="1" dirty="0"/>
          </a:p>
          <a:p>
            <a:endParaRPr lang="cs-CZ" sz="2400" i="1" dirty="0" smtClean="0"/>
          </a:p>
          <a:p>
            <a:r>
              <a:rPr lang="cs-CZ" sz="2400" i="1" dirty="0" smtClean="0"/>
              <a:t>- </a:t>
            </a:r>
            <a:r>
              <a:rPr lang="cs-CZ" sz="2400" dirty="0" smtClean="0"/>
              <a:t>nelze zkoumat, jestli určitá věc existuje, aniž by daná věc existovala</a:t>
            </a:r>
            <a:endParaRPr lang="cs-CZ" sz="2400" i="1" dirty="0" smtClean="0"/>
          </a:p>
          <a:p>
            <a:endParaRPr lang="cs-CZ" sz="2800" i="1" dirty="0" smtClean="0"/>
          </a:p>
          <a:p>
            <a:endParaRPr lang="cs-CZ" sz="2800" i="1" dirty="0"/>
          </a:p>
          <a:p>
            <a:endParaRPr lang="cs-CZ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285728"/>
            <a:ext cx="864399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</a:t>
            </a:r>
          </a:p>
          <a:p>
            <a:r>
              <a:rPr lang="cs-CZ" sz="2400" dirty="0" smtClean="0"/>
              <a:t>- existence jako vlastnost individuí – </a:t>
            </a:r>
            <a:r>
              <a:rPr lang="cs-CZ" sz="2400" dirty="0" err="1" smtClean="0"/>
              <a:t>Alexius</a:t>
            </a:r>
            <a:r>
              <a:rPr lang="cs-CZ" sz="2400" dirty="0" smtClean="0"/>
              <a:t> </a:t>
            </a:r>
            <a:r>
              <a:rPr lang="cs-CZ" sz="2400" dirty="0" err="1" smtClean="0"/>
              <a:t>von</a:t>
            </a:r>
            <a:r>
              <a:rPr lang="cs-CZ" sz="2400" dirty="0" smtClean="0"/>
              <a:t> </a:t>
            </a:r>
            <a:r>
              <a:rPr lang="cs-CZ" sz="2400" dirty="0" err="1" smtClean="0"/>
              <a:t>Meinong</a:t>
            </a:r>
            <a:endParaRPr lang="cs-CZ" sz="2400" dirty="0" smtClean="0"/>
          </a:p>
          <a:p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výrazy jako „současný francouzský král“ nebo „kulatý čtverec“ označují či zastupují neexistující objekty</a:t>
            </a:r>
            <a:endParaRPr lang="cs-CZ" sz="2400" i="1" dirty="0" smtClean="0"/>
          </a:p>
          <a:p>
            <a:pPr>
              <a:buFontTx/>
              <a:buChar char="-"/>
            </a:pPr>
            <a:endParaRPr lang="cs-CZ" sz="2400" i="1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výrazy jako „Brno“ nebo „současný český prezident“ zastupují nebo označují existující, resp. neexistující objekty</a:t>
            </a:r>
            <a:endParaRPr lang="cs-CZ" sz="2800" i="1" dirty="0"/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428604"/>
            <a:ext cx="864399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G. </a:t>
            </a:r>
            <a:r>
              <a:rPr lang="cs-CZ" sz="2400" dirty="0" err="1" smtClean="0"/>
              <a:t>Evans</a:t>
            </a:r>
            <a:r>
              <a:rPr lang="cs-CZ" sz="2400" dirty="0" smtClean="0"/>
              <a:t> – pravdivost výroků je dokázaná tzv. fiktivními pravdivostními podmínkami, odpovídající výrazu „</a:t>
            </a:r>
            <a:r>
              <a:rPr lang="cs-CZ" sz="2400" smtClean="0"/>
              <a:t>ve skutečnosti“ 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err="1" smtClean="0"/>
              <a:t>Evansova</a:t>
            </a:r>
            <a:r>
              <a:rPr lang="cs-CZ" sz="2400" dirty="0" smtClean="0"/>
              <a:t> teorie je dobře použitelná na analýzu tvrzení o existenci fiktivních postav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j</a:t>
            </a:r>
            <a:r>
              <a:rPr lang="cs-CZ" sz="2400" dirty="0" smtClean="0"/>
              <a:t>ejí použití na analýzu tvrzení o existenci běžných věcí není přínosné</a:t>
            </a:r>
          </a:p>
          <a:p>
            <a:pPr>
              <a:buFontTx/>
              <a:buChar char="-"/>
            </a:pPr>
            <a:endParaRPr lang="cs-CZ" sz="2800" dirty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214290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FFFF"/>
                </a:solidFill>
              </a:rPr>
              <a:t>Co vlastně tvrdíme, když říkáme, že to a to neexistuje?</a:t>
            </a:r>
          </a:p>
          <a:p>
            <a:endParaRPr lang="cs-CZ" sz="2800" i="1" dirty="0"/>
          </a:p>
          <a:p>
            <a:endParaRPr lang="cs-CZ" sz="2800" i="1" dirty="0" smtClean="0"/>
          </a:p>
          <a:p>
            <a:r>
              <a:rPr lang="cs-CZ" sz="2400" i="1" dirty="0" smtClean="0"/>
              <a:t>Příklad:</a:t>
            </a:r>
          </a:p>
          <a:p>
            <a:endParaRPr lang="cs-CZ" sz="2400" i="1" dirty="0" smtClean="0"/>
          </a:p>
          <a:p>
            <a:endParaRPr lang="cs-CZ" sz="2400" i="1" dirty="0"/>
          </a:p>
          <a:p>
            <a:r>
              <a:rPr lang="cs-CZ" sz="2400" dirty="0" smtClean="0"/>
              <a:t>Pegas neexistuje. </a:t>
            </a:r>
          </a:p>
          <a:p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tvrzení o neexistenci entit, pokud mají být smysluplná a pravdivá musí být kontradiktorická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 jedná se o zdánlivý paradox 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445</Words>
  <Application>Microsoft Office PowerPoint</Application>
  <PresentationFormat>Předvádění na obrazovce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  Existence   Klasická logika Markéta Doležalová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Existence   Klasická logika Markéta Doležalová</dc:title>
  <dc:creator>ID</dc:creator>
  <cp:lastModifiedBy>SAMSUNG</cp:lastModifiedBy>
  <cp:revision>17</cp:revision>
  <dcterms:created xsi:type="dcterms:W3CDTF">2013-11-04T14:07:53Z</dcterms:created>
  <dcterms:modified xsi:type="dcterms:W3CDTF">2014-08-17T08:08:38Z</dcterms:modified>
</cp:coreProperties>
</file>