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5F6CD9-90BC-4702-BBBD-1A12BB70E24A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095773-A3FF-418E-AFC6-02B416C23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2714620"/>
            <a:ext cx="4968552" cy="12858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Určité deskripce a jejich </a:t>
            </a:r>
            <a:r>
              <a:rPr lang="cs-CZ" dirty="0" err="1"/>
              <a:t>r</a:t>
            </a:r>
            <a:r>
              <a:rPr lang="cs-CZ" dirty="0" err="1" smtClean="0"/>
              <a:t>ussellovská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6021288"/>
            <a:ext cx="8964488" cy="64807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Tereza </a:t>
            </a:r>
            <a:r>
              <a:rPr lang="cs-CZ" dirty="0" err="1" smtClean="0"/>
              <a:t>Wittichová</a:t>
            </a:r>
            <a:r>
              <a:rPr lang="cs-CZ" dirty="0" smtClean="0"/>
              <a:t>					FF UPOL </a:t>
            </a:r>
          </a:p>
          <a:p>
            <a:r>
              <a:rPr lang="cs-CZ" dirty="0" smtClean="0"/>
              <a:t>						2013</a:t>
            </a:r>
          </a:p>
          <a:p>
            <a:endParaRPr lang="cs-CZ" dirty="0"/>
          </a:p>
        </p:txBody>
      </p:sp>
      <p:pic>
        <p:nvPicPr>
          <p:cNvPr id="4" name="Obrázek 3" descr="horizontalni logol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85728"/>
            <a:ext cx="5760720" cy="125882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00232" y="1571612"/>
            <a:ext cx="678661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</a:rPr>
              <a:t>Logika: systémový rámec rozvoje oboru v ČR a koncepce logických propedeutik pro mezioborová studia (</a:t>
            </a:r>
            <a:r>
              <a:rPr lang="cs-CZ" sz="1400" dirty="0" err="1" smtClean="0">
                <a:solidFill>
                  <a:schemeClr val="accent6">
                    <a:lumMod val="50000"/>
                  </a:schemeClr>
                </a:solidFill>
              </a:rPr>
              <a:t>reg</a:t>
            </a:r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</a:rPr>
              <a:t>. č. CZ.1.07/2.2.00/28.0216, OPVK)</a:t>
            </a:r>
          </a:p>
          <a:p>
            <a:pPr algn="r"/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543800" cy="738336"/>
          </a:xfrm>
        </p:spPr>
        <p:txBody>
          <a:bodyPr/>
          <a:lstStyle/>
          <a:p>
            <a:r>
              <a:rPr lang="cs-CZ" dirty="0" smtClean="0"/>
              <a:t>On </a:t>
            </a:r>
            <a:r>
              <a:rPr lang="cs-CZ" dirty="0" err="1" smtClean="0"/>
              <a:t>denoting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457200" y="1628800"/>
            <a:ext cx="8363272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	Autor hry Němý Bobeš není Čech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a)	</a:t>
            </a:r>
            <a:r>
              <a:rPr lang="cs-CZ" sz="1600" dirty="0" smtClean="0">
                <a:latin typeface="Calibri"/>
              </a:rPr>
              <a:t>¬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(autor-</a:t>
            </a:r>
            <a:r>
              <a:rPr lang="cs-CZ" sz="1600" dirty="0" err="1" smtClean="0">
                <a:latin typeface="Calibri"/>
              </a:rPr>
              <a:t>Bobše</a:t>
            </a:r>
            <a:r>
              <a:rPr lang="cs-CZ" sz="1600" dirty="0" smtClean="0">
                <a:latin typeface="Calibri"/>
              </a:rPr>
              <a:t>(x) ʌ </a:t>
            </a:r>
            <a:r>
              <a:rPr lang="cs-CZ" sz="1600" dirty="0" smtClean="0"/>
              <a:t>∀y (autor-</a:t>
            </a:r>
            <a:r>
              <a:rPr lang="cs-CZ" sz="1600" dirty="0" err="1" smtClean="0"/>
              <a:t>Bobše</a:t>
            </a:r>
            <a:r>
              <a:rPr lang="cs-CZ" sz="1600" dirty="0" smtClean="0"/>
              <a:t>(y) -&gt; x=y) </a:t>
            </a:r>
            <a:r>
              <a:rPr lang="cs-CZ" sz="1600" dirty="0" smtClean="0">
                <a:latin typeface="Calibri"/>
              </a:rPr>
              <a:t>ʌ Čech(x))</a:t>
            </a:r>
          </a:p>
          <a:p>
            <a:pPr>
              <a:buNone/>
            </a:pPr>
            <a:r>
              <a:rPr lang="cs-CZ" sz="1600" dirty="0" smtClean="0">
                <a:latin typeface="Calibri"/>
              </a:rPr>
              <a:t>	pravdivá</a:t>
            </a:r>
          </a:p>
          <a:p>
            <a:pPr>
              <a:buNone/>
            </a:pPr>
            <a:r>
              <a:rPr lang="cs-CZ" sz="1600" dirty="0" smtClean="0">
                <a:latin typeface="Calibri"/>
              </a:rPr>
              <a:t>b)  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(autor-</a:t>
            </a:r>
            <a:r>
              <a:rPr lang="cs-CZ" sz="1600" dirty="0" err="1" smtClean="0">
                <a:latin typeface="Calibri"/>
              </a:rPr>
              <a:t>Bobše</a:t>
            </a:r>
            <a:r>
              <a:rPr lang="cs-CZ" sz="1600" dirty="0" smtClean="0">
                <a:latin typeface="Calibri"/>
              </a:rPr>
              <a:t>(x) ʌ </a:t>
            </a:r>
            <a:r>
              <a:rPr lang="cs-CZ" sz="1600" dirty="0" smtClean="0"/>
              <a:t>∀y (autor-</a:t>
            </a:r>
            <a:r>
              <a:rPr lang="cs-CZ" sz="1600" dirty="0" err="1" smtClean="0"/>
              <a:t>Bobše</a:t>
            </a:r>
            <a:r>
              <a:rPr lang="cs-CZ" sz="1600" dirty="0" smtClean="0"/>
              <a:t>(y) -&gt; x=y) </a:t>
            </a:r>
            <a:r>
              <a:rPr lang="cs-CZ" sz="1600" dirty="0" smtClean="0">
                <a:latin typeface="Calibri"/>
              </a:rPr>
              <a:t>ʌ ¬Čech(x))</a:t>
            </a:r>
          </a:p>
          <a:p>
            <a:pPr>
              <a:buNone/>
            </a:pPr>
            <a:r>
              <a:rPr lang="cs-CZ" sz="1600" dirty="0" smtClean="0"/>
              <a:t>	nepravdivá (není splněna podmínka jedinečnosti)</a:t>
            </a:r>
            <a:endParaRPr lang="cs-CZ" sz="16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"/>
          </p:nvPr>
        </p:nvSpPr>
        <p:spPr>
          <a:xfrm>
            <a:off x="467544" y="1154733"/>
            <a:ext cx="3528392" cy="474067"/>
          </a:xfrm>
        </p:spPr>
        <p:txBody>
          <a:bodyPr/>
          <a:lstStyle/>
          <a:p>
            <a:r>
              <a:rPr lang="cs-CZ" dirty="0" smtClean="0"/>
              <a:t>Problém nejednoznačnosti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38336"/>
          </a:xfrm>
        </p:spPr>
        <p:txBody>
          <a:bodyPr/>
          <a:lstStyle/>
          <a:p>
            <a:r>
              <a:rPr lang="cs-CZ" dirty="0" smtClean="0"/>
              <a:t>Meze </a:t>
            </a:r>
            <a:r>
              <a:rPr lang="cs-CZ" dirty="0" err="1" smtClean="0"/>
              <a:t>russellovské</a:t>
            </a:r>
            <a:r>
              <a:rPr lang="cs-CZ" dirty="0" smtClean="0"/>
              <a:t> analýzy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95536" y="1052736"/>
            <a:ext cx="8291264" cy="720080"/>
          </a:xfrm>
        </p:spPr>
        <p:txBody>
          <a:bodyPr>
            <a:normAutofit/>
          </a:bodyPr>
          <a:lstStyle/>
          <a:p>
            <a:r>
              <a:rPr lang="cs-CZ" sz="1600" dirty="0" smtClean="0"/>
              <a:t>Nectí princip transparentnosti x Ctí princip úspornosti</a:t>
            </a:r>
          </a:p>
          <a:p>
            <a:r>
              <a:rPr lang="cs-CZ" sz="1600" dirty="0" smtClean="0"/>
              <a:t>Britský filozof Peter </a:t>
            </a:r>
            <a:r>
              <a:rPr lang="cs-CZ" sz="1600" dirty="0" err="1" smtClean="0"/>
              <a:t>Strawson</a:t>
            </a:r>
            <a:r>
              <a:rPr lang="cs-CZ" sz="1600" dirty="0" smtClean="0"/>
              <a:t> </a:t>
            </a:r>
            <a:r>
              <a:rPr lang="cs-CZ" sz="1600" i="1" dirty="0" smtClean="0"/>
              <a:t>On </a:t>
            </a:r>
            <a:r>
              <a:rPr lang="cs-CZ" sz="1600" i="1" dirty="0" err="1" smtClean="0"/>
              <a:t>Referring</a:t>
            </a:r>
            <a:r>
              <a:rPr lang="cs-CZ" sz="1600" i="1" dirty="0" smtClean="0"/>
              <a:t> (</a:t>
            </a:r>
            <a:r>
              <a:rPr lang="cs-CZ" sz="1600" dirty="0" smtClean="0"/>
              <a:t>1950)</a:t>
            </a:r>
          </a:p>
          <a:p>
            <a:pPr>
              <a:buNone/>
            </a:pPr>
            <a:endParaRPr lang="cs-CZ" sz="1600" dirty="0" smtClean="0"/>
          </a:p>
        </p:txBody>
      </p:sp>
      <p:sp>
        <p:nvSpPr>
          <p:cNvPr id="8" name="Zástupný symbol pro obsah 3"/>
          <p:cNvSpPr>
            <a:spLocks noGrp="1"/>
          </p:cNvSpPr>
          <p:nvPr>
            <p:ph sz="quarter" idx="4"/>
          </p:nvPr>
        </p:nvSpPr>
        <p:spPr>
          <a:xfrm>
            <a:off x="4572000" y="2636912"/>
            <a:ext cx="4320480" cy="1368152"/>
          </a:xfrm>
        </p:spPr>
        <p:txBody>
          <a:bodyPr>
            <a:normAutofit/>
          </a:bodyPr>
          <a:lstStyle/>
          <a:p>
            <a:r>
              <a:rPr lang="cs-CZ" sz="1600" dirty="0" smtClean="0"/>
              <a:t>Zdůraznění užití věty mluvčími v konkrétních situacích</a:t>
            </a:r>
          </a:p>
          <a:p>
            <a:r>
              <a:rPr lang="cs-CZ" sz="1600" dirty="0" smtClean="0"/>
              <a:t>Konkrétní užití vět v konkrétních situacích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0" y="1844824"/>
            <a:ext cx="39604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Russell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4644008" y="1916832"/>
            <a:ext cx="396044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err="1" smtClean="0">
                <a:latin typeface="+mj-lt"/>
                <a:ea typeface="+mj-ea"/>
                <a:cs typeface="+mj-cs"/>
              </a:rPr>
              <a:t>Strawson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Zástupný symbol pro obsah 3"/>
          <p:cNvSpPr txBox="1">
            <a:spLocks/>
          </p:cNvSpPr>
          <p:nvPr/>
        </p:nvSpPr>
        <p:spPr>
          <a:xfrm>
            <a:off x="323528" y="2636912"/>
            <a:ext cx="4320480" cy="13681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Věty = abstraktní</a:t>
            </a:r>
            <a:r>
              <a:rPr kumimoji="0" lang="cs-CZ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objekty</a:t>
            </a:r>
            <a:endParaRPr lang="cs-CZ" sz="1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cs-CZ" sz="1600" dirty="0" smtClean="0"/>
              <a:t>Význam primárně spojen s větou jakožto abstraktním objektem</a:t>
            </a:r>
            <a:endParaRPr kumimoji="0" lang="cs-CZ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Meze </a:t>
            </a:r>
            <a:r>
              <a:rPr lang="cs-CZ" dirty="0" err="1" smtClean="0"/>
              <a:t>russellovské</a:t>
            </a:r>
            <a:r>
              <a:rPr lang="cs-CZ" dirty="0" smtClean="0"/>
              <a:t> analýzy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1412776"/>
            <a:ext cx="8219256" cy="46805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Český prezident je černoch		Český král fandí Spartě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sz="1600" dirty="0" smtClean="0"/>
              <a:t>Podle </a:t>
            </a:r>
            <a:r>
              <a:rPr lang="cs-CZ" sz="1600" dirty="0" err="1" smtClean="0"/>
              <a:t>russellovy</a:t>
            </a:r>
            <a:r>
              <a:rPr lang="cs-CZ" sz="1600" dirty="0" smtClean="0"/>
              <a:t> analýzy jsou obě tyto věty nepravdivé</a:t>
            </a:r>
          </a:p>
          <a:p>
            <a:r>
              <a:rPr lang="cs-CZ" sz="1600" dirty="0" smtClean="0"/>
              <a:t>Podle </a:t>
            </a:r>
            <a:r>
              <a:rPr lang="cs-CZ" sz="1600" dirty="0" err="1" smtClean="0"/>
              <a:t>Strawsona</a:t>
            </a:r>
            <a:r>
              <a:rPr lang="cs-CZ" sz="1600" dirty="0" smtClean="0"/>
              <a:t> věta není ani pravdivá, ani nepravdivá =&gt; presupozice</a:t>
            </a:r>
          </a:p>
          <a:p>
            <a:r>
              <a:rPr lang="cs-CZ" sz="1600" dirty="0" smtClean="0"/>
              <a:t>Presupozice věty A je věta, která musí být pravdivá, aby mohla mít věta A vůbec nějakou pravdivostní hodnotu</a:t>
            </a:r>
          </a:p>
          <a:p>
            <a:r>
              <a:rPr lang="cs-CZ" sz="1600" dirty="0" smtClean="0"/>
              <a:t>Presupozici lze vyjádřit i pomocí správného úsudku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Český král fandí Spartě:</a:t>
            </a:r>
          </a:p>
          <a:p>
            <a:pPr>
              <a:buNone/>
            </a:pPr>
            <a:r>
              <a:rPr lang="cs-CZ" sz="1600" dirty="0" smtClean="0"/>
              <a:t>	a) Presupozice = Existuje český král/Česko má krále</a:t>
            </a:r>
          </a:p>
          <a:p>
            <a:pPr>
              <a:buNone/>
            </a:pPr>
            <a:r>
              <a:rPr lang="cs-CZ" sz="1600" dirty="0" smtClean="0"/>
              <a:t>	b) Správný úsudek = Český král fandí Spartě -&gt; Česko má krále</a:t>
            </a:r>
          </a:p>
          <a:p>
            <a:pPr>
              <a:buNone/>
            </a:pPr>
            <a:r>
              <a:rPr lang="cs-CZ" sz="1600" dirty="0" smtClean="0"/>
              <a:t>			     Český král nefandí Spartě -&gt; Česko má krále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543800" cy="651346"/>
          </a:xfrm>
        </p:spPr>
        <p:txBody>
          <a:bodyPr/>
          <a:lstStyle/>
          <a:p>
            <a:r>
              <a:rPr lang="cs-CZ" dirty="0" smtClean="0"/>
              <a:t>Meze </a:t>
            </a:r>
            <a:r>
              <a:rPr lang="cs-CZ" dirty="0" err="1" smtClean="0"/>
              <a:t>russellovské</a:t>
            </a:r>
            <a:r>
              <a:rPr lang="cs-CZ" dirty="0" smtClean="0"/>
              <a:t>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467544" y="1628800"/>
            <a:ext cx="7992888" cy="2952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 Tu </a:t>
            </a:r>
            <a:r>
              <a:rPr lang="cs-CZ" sz="1600" dirty="0" err="1" smtClean="0"/>
              <a:t>Russellovu</a:t>
            </a:r>
            <a:r>
              <a:rPr lang="cs-CZ" sz="1600" dirty="0" smtClean="0"/>
              <a:t> knihu jsem již četl.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sz="1600" dirty="0" smtClean="0"/>
              <a:t>„tu </a:t>
            </a:r>
            <a:r>
              <a:rPr lang="cs-CZ" sz="1600" dirty="0" err="1" smtClean="0"/>
              <a:t>Russellovu</a:t>
            </a:r>
            <a:r>
              <a:rPr lang="cs-CZ" sz="1600" dirty="0" smtClean="0"/>
              <a:t> knihu“</a:t>
            </a:r>
          </a:p>
          <a:p>
            <a:pPr>
              <a:buNone/>
            </a:pPr>
            <a:r>
              <a:rPr lang="cs-CZ" sz="1600" dirty="0" smtClean="0"/>
              <a:t>		=&gt; deskripce, jedná se o singulární termín</a:t>
            </a:r>
          </a:p>
          <a:p>
            <a:pPr>
              <a:buNone/>
            </a:pPr>
            <a:r>
              <a:rPr lang="cs-CZ" sz="1600" dirty="0" smtClean="0"/>
              <a:t>		- odkazuje k předmětu skrze obecně jmenné fráze = </a:t>
            </a:r>
            <a:r>
              <a:rPr lang="cs-CZ" sz="1600" dirty="0" err="1" smtClean="0"/>
              <a:t>Russelova</a:t>
            </a:r>
            <a:r>
              <a:rPr lang="cs-CZ" sz="1600" dirty="0" smtClean="0"/>
              <a:t> kniha</a:t>
            </a:r>
          </a:p>
          <a:p>
            <a:r>
              <a:rPr lang="cs-CZ" sz="1600" dirty="0" err="1" smtClean="0"/>
              <a:t>Russellovská</a:t>
            </a:r>
            <a:r>
              <a:rPr lang="cs-CZ" sz="1600" dirty="0" smtClean="0"/>
              <a:t> analýza pokládá větu za nepravdivou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543800" cy="651346"/>
          </a:xfrm>
        </p:spPr>
        <p:txBody>
          <a:bodyPr/>
          <a:lstStyle/>
          <a:p>
            <a:r>
              <a:rPr lang="cs-CZ" dirty="0" smtClean="0"/>
              <a:t>Meze </a:t>
            </a:r>
            <a:r>
              <a:rPr lang="cs-CZ" dirty="0" err="1" smtClean="0"/>
              <a:t>russellovské</a:t>
            </a:r>
            <a:r>
              <a:rPr lang="cs-CZ" dirty="0" smtClean="0"/>
              <a:t>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467544" y="1268760"/>
            <a:ext cx="792088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(papež(x) ʌ dalekozraký(x))</a:t>
            </a:r>
          </a:p>
          <a:p>
            <a:pPr>
              <a:buNone/>
            </a:pPr>
            <a:r>
              <a:rPr lang="cs-CZ" sz="1600" dirty="0" smtClean="0">
                <a:latin typeface="Calibri"/>
              </a:rPr>
              <a:t>Přeložíme: 	Někdo je papež a je </a:t>
            </a:r>
            <a:r>
              <a:rPr lang="cs-CZ" sz="1600" dirty="0" err="1" smtClean="0">
                <a:latin typeface="Calibri"/>
              </a:rPr>
              <a:t>dalkozraký</a:t>
            </a:r>
            <a:endParaRPr lang="cs-CZ" sz="1600" dirty="0" smtClean="0">
              <a:latin typeface="Calibri"/>
            </a:endParaRPr>
          </a:p>
          <a:p>
            <a:pPr>
              <a:buNone/>
            </a:pPr>
            <a:r>
              <a:rPr lang="cs-CZ" sz="1600" dirty="0" smtClean="0">
                <a:latin typeface="Calibri"/>
              </a:rPr>
              <a:t>			Existuje dalekozraký papež</a:t>
            </a:r>
          </a:p>
          <a:p>
            <a:pPr>
              <a:buNone/>
            </a:pPr>
            <a:r>
              <a:rPr lang="cs-CZ" sz="1600" dirty="0" smtClean="0">
                <a:latin typeface="Calibri"/>
              </a:rPr>
              <a:t>Není pravda, že papež je dalekozraký</a:t>
            </a:r>
          </a:p>
          <a:p>
            <a:pPr>
              <a:buNone/>
            </a:pPr>
            <a:r>
              <a:rPr lang="cs-CZ" sz="1600" dirty="0" smtClean="0">
                <a:latin typeface="Calibri"/>
              </a:rPr>
              <a:t>Přeložíme	¬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(papež(x) ʌ </a:t>
            </a:r>
            <a:r>
              <a:rPr lang="cs-CZ" sz="1600" dirty="0" smtClean="0"/>
              <a:t>∀y (papež(y) -&gt; x=y) </a:t>
            </a:r>
            <a:r>
              <a:rPr lang="cs-CZ" sz="1600" dirty="0" smtClean="0">
                <a:latin typeface="Calibri"/>
              </a:rPr>
              <a:t>ʌ dalekozraký(x))</a:t>
            </a:r>
          </a:p>
          <a:p>
            <a:pPr>
              <a:buNone/>
            </a:pPr>
            <a:endParaRPr lang="cs-CZ" sz="1600" dirty="0" smtClean="0">
              <a:latin typeface="Calibri"/>
            </a:endParaRPr>
          </a:p>
          <a:p>
            <a:r>
              <a:rPr lang="cs-CZ" sz="1600" dirty="0" smtClean="0">
                <a:latin typeface="Calibri"/>
              </a:rPr>
              <a:t>Konfrontace „Existuje dalekozraký papež“ a „Není pravda, že papež je dalekozraký“</a:t>
            </a:r>
          </a:p>
          <a:p>
            <a:r>
              <a:rPr lang="cs-CZ" sz="1600" dirty="0" smtClean="0">
                <a:latin typeface="Calibri"/>
              </a:rPr>
              <a:t>Intuitivně v rozporu</a:t>
            </a:r>
          </a:p>
          <a:p>
            <a:r>
              <a:rPr lang="cs-CZ" sz="1600" dirty="0" smtClean="0">
                <a:latin typeface="Calibri"/>
              </a:rPr>
              <a:t>Reglementace v rozporu nejsou</a:t>
            </a:r>
          </a:p>
          <a:p>
            <a:r>
              <a:rPr lang="cs-CZ" sz="1600" dirty="0" smtClean="0">
                <a:latin typeface="Calibri"/>
              </a:rPr>
              <a:t>2. reglementace	a) neexistuje nikdo, kdo je papežem</a:t>
            </a:r>
          </a:p>
          <a:p>
            <a:pPr>
              <a:buNone/>
            </a:pPr>
            <a:r>
              <a:rPr lang="cs-CZ" sz="1600" dirty="0" smtClean="0">
                <a:latin typeface="Calibri"/>
              </a:rPr>
              <a:t>			b) neexistuje nikdo takový, že papežem není nikdo kromě něj</a:t>
            </a:r>
          </a:p>
          <a:p>
            <a:pPr>
              <a:buNone/>
            </a:pPr>
            <a:r>
              <a:rPr lang="cs-CZ" sz="1600" dirty="0" smtClean="0">
                <a:latin typeface="Calibri"/>
              </a:rPr>
              <a:t>			c) neexistuje nikdo, kdo je dalekozraký</a:t>
            </a:r>
          </a:p>
          <a:p>
            <a:r>
              <a:rPr lang="cs-CZ" sz="1600" dirty="0" smtClean="0">
                <a:latin typeface="Calibri"/>
              </a:rPr>
              <a:t>Podle </a:t>
            </a:r>
            <a:r>
              <a:rPr lang="cs-CZ" sz="1600" dirty="0" err="1" smtClean="0">
                <a:latin typeface="Calibri"/>
              </a:rPr>
              <a:t>russellovské</a:t>
            </a:r>
            <a:r>
              <a:rPr lang="cs-CZ" sz="1600" dirty="0" smtClean="0">
                <a:latin typeface="Calibri"/>
              </a:rPr>
              <a:t> analýzy jsou věty správné a pokud je bereme jako premisy, vyplývá z nich dokonce závěr:</a:t>
            </a:r>
          </a:p>
          <a:p>
            <a:pPr>
              <a:buNone/>
            </a:pPr>
            <a:r>
              <a:rPr lang="cs-CZ" sz="1600" dirty="0" smtClean="0">
                <a:latin typeface="Calibri"/>
              </a:rPr>
              <a:t>		Je více papežů než jeden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Meze </a:t>
            </a:r>
            <a:r>
              <a:rPr lang="cs-CZ" dirty="0" err="1" smtClean="0"/>
              <a:t>russellovské</a:t>
            </a:r>
            <a:r>
              <a:rPr lang="cs-CZ" dirty="0" smtClean="0"/>
              <a:t>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467544" y="1844824"/>
            <a:ext cx="8064896" cy="432048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1600" dirty="0" smtClean="0"/>
              <a:t>1. Všichni lidé, kteří vkročili na Venuší, vkročili na planetu sluneční soustavy</a:t>
            </a:r>
          </a:p>
          <a:p>
            <a:pPr marL="457200" indent="-457200">
              <a:buNone/>
            </a:pPr>
            <a:r>
              <a:rPr lang="cs-CZ" sz="1600" dirty="0" smtClean="0"/>
              <a:t>2. Někteří lidé, kteří vkročili na Venuši, vkročili na planetu sluneční soustavy</a:t>
            </a:r>
          </a:p>
          <a:p>
            <a:pPr marL="457200" indent="-457200">
              <a:buNone/>
            </a:pPr>
            <a:endParaRPr lang="cs-CZ" sz="1600" dirty="0" smtClean="0"/>
          </a:p>
          <a:p>
            <a:pPr marL="457200" indent="-457200"/>
            <a:r>
              <a:rPr lang="cs-CZ" sz="1600" dirty="0" smtClean="0"/>
              <a:t>Intuitivně druhá věta vyplývá z první</a:t>
            </a:r>
          </a:p>
          <a:p>
            <a:pPr marL="457200" indent="-457200"/>
            <a:r>
              <a:rPr lang="cs-CZ" sz="1600" dirty="0" smtClean="0"/>
              <a:t>Standardní logická analýza ukazuje opak</a:t>
            </a:r>
          </a:p>
          <a:p>
            <a:pPr marL="457200" indent="-457200">
              <a:buNone/>
            </a:pPr>
            <a:r>
              <a:rPr lang="cs-CZ" sz="1600" dirty="0" smtClean="0"/>
              <a:t>Predikáty:</a:t>
            </a:r>
          </a:p>
          <a:p>
            <a:pPr marL="457200" indent="-457200">
              <a:buNone/>
            </a:pPr>
            <a:r>
              <a:rPr lang="cs-CZ" sz="1600" dirty="0" smtClean="0"/>
              <a:t>	být-člověkem-který-vkročil-na-Venuši 	člověk-na-Venuši (zkráceně)</a:t>
            </a:r>
          </a:p>
          <a:p>
            <a:pPr marL="457200" indent="-457200">
              <a:buNone/>
            </a:pPr>
            <a:r>
              <a:rPr lang="cs-CZ" sz="1600" dirty="0" smtClean="0"/>
              <a:t>	být-člověkem-který-vkročil-na-planetu-sluneční-soustavy	člověk-na-planetě (zkráceně)</a:t>
            </a:r>
          </a:p>
          <a:p>
            <a:pPr marL="457200" indent="-457200">
              <a:buNone/>
            </a:pPr>
            <a:r>
              <a:rPr lang="cs-CZ" sz="1600" dirty="0" smtClean="0"/>
              <a:t>Výsledek:</a:t>
            </a:r>
          </a:p>
          <a:p>
            <a:pPr marL="457200" indent="-457200">
              <a:buNone/>
            </a:pPr>
            <a:r>
              <a:rPr lang="cs-CZ" sz="1600" dirty="0" smtClean="0"/>
              <a:t>	 ∀x (člověk-na-Venuši(x) -&gt; člověk-na-planetě(x))	-&gt; aktuálně pravdivá</a:t>
            </a:r>
          </a:p>
          <a:p>
            <a:pPr marL="457200" indent="-457200">
              <a:buNone/>
            </a:pPr>
            <a:r>
              <a:rPr lang="cs-CZ" sz="1600" dirty="0" smtClean="0"/>
              <a:t>	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(člověk-na-Venuši(x) ʌ člověk-na-planetě(x))	-&gt; nepravdivá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4499992" y="3789040"/>
            <a:ext cx="504056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6228184" y="4149080"/>
            <a:ext cx="648072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>
          <a:xfrm>
            <a:off x="3851920" y="4437112"/>
            <a:ext cx="4032448" cy="1944216"/>
          </a:xfrm>
        </p:spPr>
        <p:txBody>
          <a:bodyPr/>
          <a:lstStyle/>
          <a:p>
            <a:r>
              <a:rPr lang="cs-CZ" sz="4000" dirty="0" smtClean="0"/>
              <a:t>Děkuji </a:t>
            </a:r>
            <a:r>
              <a:rPr lang="cs-CZ" sz="4000" smtClean="0"/>
              <a:t>za pozornost </a:t>
            </a:r>
            <a:r>
              <a:rPr lang="cs-CZ" sz="4000" dirty="0" smtClean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251520" y="2204864"/>
            <a:ext cx="5122912" cy="18301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Benedikt XVI. je papež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být-totožný-s(</a:t>
            </a:r>
            <a:r>
              <a:rPr lang="cs-CZ" sz="1600" dirty="0" err="1" smtClean="0"/>
              <a:t>Benedikt</a:t>
            </a:r>
            <a:r>
              <a:rPr lang="cs-CZ" sz="1600" dirty="0" smtClean="0"/>
              <a:t>-XVI., ten-kdo-je-papežem)</a:t>
            </a:r>
          </a:p>
          <a:p>
            <a:pPr>
              <a:buNone/>
            </a:pPr>
            <a:r>
              <a:rPr lang="cs-CZ" sz="1600" dirty="0" smtClean="0"/>
              <a:t>		=</a:t>
            </a:r>
          </a:p>
          <a:p>
            <a:pPr>
              <a:buNone/>
            </a:pPr>
            <a:r>
              <a:rPr lang="cs-CZ" sz="1600" dirty="0" err="1" smtClean="0"/>
              <a:t>Benedikt</a:t>
            </a:r>
            <a:r>
              <a:rPr lang="cs-CZ" sz="1600" dirty="0" smtClean="0"/>
              <a:t>-XVI. = ten-kdo-je-papežem</a:t>
            </a:r>
          </a:p>
        </p:txBody>
      </p:sp>
      <p:sp>
        <p:nvSpPr>
          <p:cNvPr id="15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103812" y="2204864"/>
            <a:ext cx="3500636" cy="1584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Benedikt XVI. je papež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být-papežem(</a:t>
            </a:r>
            <a:r>
              <a:rPr lang="cs-CZ" sz="1600" dirty="0" err="1" smtClean="0"/>
              <a:t>Benedikt</a:t>
            </a:r>
            <a:r>
              <a:rPr lang="cs-CZ" sz="1600" dirty="0" smtClean="0"/>
              <a:t>-XVI.)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2026568" cy="658368"/>
          </a:xfrm>
        </p:spPr>
        <p:txBody>
          <a:bodyPr/>
          <a:lstStyle/>
          <a:p>
            <a:r>
              <a:rPr lang="cs-CZ" dirty="0" smtClean="0"/>
              <a:t>Jmenné pojetí</a:t>
            </a:r>
            <a:endParaRPr lang="cs-CZ" dirty="0"/>
          </a:p>
        </p:txBody>
      </p:sp>
      <p:sp>
        <p:nvSpPr>
          <p:cNvPr id="14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220072" y="1556792"/>
            <a:ext cx="2520280" cy="639762"/>
          </a:xfrm>
        </p:spPr>
        <p:txBody>
          <a:bodyPr/>
          <a:lstStyle/>
          <a:p>
            <a:r>
              <a:rPr lang="cs-CZ" dirty="0" smtClean="0"/>
              <a:t>Predikátové pojetí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403648" y="2492896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5796136" y="2492896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39552" y="4077072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600" dirty="0" smtClean="0"/>
              <a:t>Slovo </a:t>
            </a:r>
            <a:r>
              <a:rPr lang="cs-CZ" sz="1600" i="1" dirty="0" smtClean="0"/>
              <a:t>papež</a:t>
            </a:r>
            <a:r>
              <a:rPr lang="cs-CZ" sz="1600" dirty="0" smtClean="0"/>
              <a:t> je zde ve formě přísudku -&gt; predikátové i jmenné pojetí problematické ve chvíli, kdy je slovo </a:t>
            </a:r>
            <a:r>
              <a:rPr lang="cs-CZ" sz="1600" i="1" dirty="0" smtClean="0"/>
              <a:t>papež</a:t>
            </a:r>
            <a:r>
              <a:rPr lang="cs-CZ" sz="1600" dirty="0" smtClean="0"/>
              <a:t> ve formě podmětu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cs-CZ" dirty="0" smtClean="0"/>
              <a:t>Interní analýza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971600" y="2132856"/>
            <a:ext cx="3968180" cy="1152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Papež je dalekozraký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být-dalekozraký(papež)</a:t>
            </a:r>
          </a:p>
          <a:p>
            <a:pPr>
              <a:buNone/>
            </a:pPr>
            <a:endParaRPr lang="cs-CZ" sz="1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02225" y="2204864"/>
            <a:ext cx="4041775" cy="1254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Papež je dalekozraký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být-dalekozraký(být-papežem)</a:t>
            </a:r>
            <a:endParaRPr lang="cs-CZ" sz="1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>
          <a:xfrm>
            <a:off x="971600" y="1484784"/>
            <a:ext cx="2016224" cy="639762"/>
          </a:xfrm>
        </p:spPr>
        <p:txBody>
          <a:bodyPr/>
          <a:lstStyle/>
          <a:p>
            <a:r>
              <a:rPr lang="cs-CZ" dirty="0" smtClean="0"/>
              <a:t>Jmenné pojetí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02225" y="1484784"/>
            <a:ext cx="2494111" cy="639762"/>
          </a:xfrm>
        </p:spPr>
        <p:txBody>
          <a:bodyPr/>
          <a:lstStyle/>
          <a:p>
            <a:r>
              <a:rPr lang="cs-CZ" dirty="0" smtClean="0"/>
              <a:t>Predikátové pojetí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1691680" y="2420888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5868144" y="2492896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3429000"/>
            <a:ext cx="8208912" cy="1830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400" noProof="0" dirty="0" smtClean="0"/>
              <a:t>Slovo </a:t>
            </a:r>
            <a:r>
              <a:rPr lang="cs-CZ" sz="1400" i="1" noProof="0" dirty="0" smtClean="0"/>
              <a:t>papež</a:t>
            </a:r>
            <a:r>
              <a:rPr lang="cs-CZ" sz="1400" noProof="0" dirty="0" smtClean="0"/>
              <a:t> zde ve formě podmětu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Problémy	a)U</a:t>
            </a:r>
            <a:r>
              <a:rPr kumimoji="0" lang="cs-CZ" sz="1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jmenného pojetí nám deskripce nemusí vždy nutně identifikovat 			individuum</a:t>
            </a:r>
          </a:p>
          <a:p>
            <a:pPr marL="800100" lvl="1" indent="-342900">
              <a:spcBef>
                <a:spcPct val="20000"/>
              </a:spcBef>
            </a:pPr>
            <a:r>
              <a:rPr lang="cs-CZ" sz="1400" baseline="0" noProof="0" dirty="0" smtClean="0"/>
              <a:t>			b)U predikátového pojetí se nejedná o dobře utvořený</a:t>
            </a:r>
            <a:r>
              <a:rPr lang="cs-CZ" sz="1400" noProof="0" dirty="0" smtClean="0"/>
              <a:t> výraz 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cs-CZ" sz="1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c)Dalekozrakost</a:t>
            </a:r>
            <a:r>
              <a:rPr kumimoji="0" lang="cs-CZ" sz="1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 predikátového pojetí přisuzujeme vlastnosti být papežem 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543800" cy="666328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	Negativní existenční tvrzení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63688" y="1196752"/>
            <a:ext cx="5904656" cy="165618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První člověk, který vkročil na Venuši, je Čech.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Žádný první člověk, který vkročil na Venuši, neexistuje.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7544" y="3140968"/>
            <a:ext cx="8352928" cy="2439120"/>
          </a:xfrm>
        </p:spPr>
        <p:txBody>
          <a:bodyPr>
            <a:normAutofit/>
          </a:bodyPr>
          <a:lstStyle/>
          <a:p>
            <a:r>
              <a:rPr lang="cs-CZ" sz="1600" dirty="0" smtClean="0"/>
              <a:t>Přelom 19. a 20. století rakouský filozof a psycholog </a:t>
            </a:r>
            <a:r>
              <a:rPr lang="cs-CZ" sz="1600" dirty="0" err="1" smtClean="0"/>
              <a:t>Alexius</a:t>
            </a:r>
            <a:r>
              <a:rPr lang="cs-CZ" sz="1600" dirty="0" smtClean="0"/>
              <a:t> </a:t>
            </a:r>
            <a:r>
              <a:rPr lang="cs-CZ" sz="1600" dirty="0" err="1" smtClean="0"/>
              <a:t>Meinong</a:t>
            </a:r>
            <a:endParaRPr lang="cs-CZ" sz="1600" dirty="0" smtClean="0"/>
          </a:p>
          <a:p>
            <a:r>
              <a:rPr lang="cs-CZ" sz="1600" dirty="0" smtClean="0"/>
              <a:t>Existence 	a)ve slabém slova smyslu = předměty našich myšlenek</a:t>
            </a:r>
            <a:endParaRPr lang="cs-CZ" sz="800" dirty="0" smtClean="0"/>
          </a:p>
          <a:p>
            <a:pPr>
              <a:buNone/>
            </a:pPr>
            <a:r>
              <a:rPr lang="cs-CZ" sz="800" dirty="0" smtClean="0"/>
              <a:t>			</a:t>
            </a:r>
            <a:r>
              <a:rPr lang="cs-CZ" sz="1600" dirty="0" smtClean="0"/>
              <a:t>b)ve silném slova smyslu = předměty, které skutečně existují</a:t>
            </a:r>
          </a:p>
          <a:p>
            <a:r>
              <a:rPr lang="cs-CZ" sz="1600" dirty="0" smtClean="0"/>
              <a:t>V našem případě se jedná o existenci ve slabém slova smyslu</a:t>
            </a:r>
          </a:p>
          <a:p>
            <a:pPr>
              <a:buNone/>
            </a:pPr>
            <a:endParaRPr lang="cs-CZ" sz="1600" dirty="0" smtClean="0"/>
          </a:p>
        </p:txBody>
      </p:sp>
      <p:sp>
        <p:nvSpPr>
          <p:cNvPr id="7" name="Šipka dolů 6"/>
          <p:cNvSpPr/>
          <p:nvPr/>
        </p:nvSpPr>
        <p:spPr>
          <a:xfrm>
            <a:off x="4355976" y="1700808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Meinongovský</a:t>
            </a:r>
            <a:r>
              <a:rPr lang="cs-CZ" dirty="0" smtClean="0"/>
              <a:t> přístup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7544" y="1412776"/>
            <a:ext cx="8280920" cy="15841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dirty="0" smtClean="0"/>
              <a:t>	Někteří sloni jsou oranžoví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>
                <a:latin typeface="Calibri"/>
              </a:rPr>
              <a:t>1. 	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(být-slon(x) ʌ být-oranžový(x))</a:t>
            </a:r>
          </a:p>
          <a:p>
            <a:pPr>
              <a:buNone/>
            </a:pPr>
            <a:endParaRPr lang="cs-CZ" sz="1600" dirty="0" smtClean="0">
              <a:latin typeface="Calibri"/>
            </a:endParaRPr>
          </a:p>
          <a:p>
            <a:pPr>
              <a:buNone/>
            </a:pPr>
            <a:r>
              <a:rPr lang="cs-CZ" sz="1600" dirty="0" smtClean="0"/>
              <a:t>2. 	</a:t>
            </a:r>
            <a:r>
              <a:rPr lang="cs-CZ" sz="1600" dirty="0" err="1" smtClean="0"/>
              <a:t>Ǝx</a:t>
            </a:r>
            <a:r>
              <a:rPr lang="cs-CZ" sz="1600" dirty="0" smtClean="0"/>
              <a:t>(být-slon(x) ʌ být-oranžový(x) ʌ být-reálně-existující(x))</a:t>
            </a:r>
          </a:p>
          <a:p>
            <a:pPr>
              <a:buNone/>
            </a:pPr>
            <a:endParaRPr lang="cs-CZ" sz="1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7545" y="3428999"/>
            <a:ext cx="8219256" cy="2697163"/>
          </a:xfrm>
        </p:spPr>
        <p:txBody>
          <a:bodyPr>
            <a:normAutofit/>
          </a:bodyPr>
          <a:lstStyle/>
          <a:p>
            <a:r>
              <a:rPr lang="cs-CZ" sz="1600" dirty="0" smtClean="0"/>
              <a:t>První výrok nám říká, že sloni existují pouze v naší mysli (existence ve slabém slova smyslu)</a:t>
            </a:r>
          </a:p>
          <a:p>
            <a:r>
              <a:rPr lang="cs-CZ" sz="1600" dirty="0" smtClean="0"/>
              <a:t>V druhém výroku jsme podle „</a:t>
            </a:r>
            <a:r>
              <a:rPr lang="cs-CZ" sz="1600" dirty="0" err="1" smtClean="0"/>
              <a:t>meinongovského</a:t>
            </a:r>
            <a:r>
              <a:rPr lang="cs-CZ" sz="1600" dirty="0" smtClean="0"/>
              <a:t>“ přístupu museli přidat ještě predikát reálné existence (=&gt; </a:t>
            </a:r>
            <a:r>
              <a:rPr lang="cs-CZ" sz="1600" dirty="0" err="1" smtClean="0"/>
              <a:t>existence</a:t>
            </a:r>
            <a:r>
              <a:rPr lang="cs-CZ" sz="1600" dirty="0" smtClean="0"/>
              <a:t> v silném slova smyslu)</a:t>
            </a:r>
          </a:p>
          <a:p>
            <a:r>
              <a:rPr lang="cs-CZ" sz="1600" dirty="0" smtClean="0"/>
              <a:t>Problém -&gt; dvojaká reglementace výrazu </a:t>
            </a:r>
            <a:r>
              <a:rPr lang="cs-CZ" sz="1600" i="1" dirty="0" smtClean="0"/>
              <a:t>někteří</a:t>
            </a:r>
            <a:r>
              <a:rPr lang="cs-CZ" sz="1600" dirty="0" smtClean="0"/>
              <a:t> (kvantifikátor a predikát)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1979712" y="1700808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1979712" y="2348880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543800" cy="1143000"/>
          </a:xfrm>
        </p:spPr>
        <p:txBody>
          <a:bodyPr/>
          <a:lstStyle/>
          <a:p>
            <a:r>
              <a:rPr lang="cs-CZ" dirty="0" smtClean="0"/>
              <a:t>On </a:t>
            </a:r>
            <a:r>
              <a:rPr lang="cs-CZ" dirty="0" err="1" smtClean="0"/>
              <a:t>Denoting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7544" y="1340768"/>
            <a:ext cx="8280920" cy="1368152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smtClean="0"/>
              <a:t>O označení,</a:t>
            </a:r>
            <a:r>
              <a:rPr lang="cs-CZ" dirty="0" smtClean="0"/>
              <a:t> 1905</a:t>
            </a:r>
          </a:p>
          <a:p>
            <a:r>
              <a:rPr lang="cs-CZ" dirty="0" smtClean="0"/>
              <a:t>Rozbor problémů jmenného pojetí</a:t>
            </a:r>
          </a:p>
          <a:p>
            <a:r>
              <a:rPr lang="cs-CZ" dirty="0" smtClean="0"/>
              <a:t>Věty, které jsme si již uvedli, nelze chápat tak, že nějakému předmětu přisuzuju nějakou vlastnost</a:t>
            </a:r>
          </a:p>
          <a:p>
            <a:r>
              <a:rPr lang="cs-CZ" dirty="0" smtClean="0"/>
              <a:t>Představa složitější struktury vět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51520" y="2780928"/>
            <a:ext cx="8280920" cy="366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Papež je dalekozraký.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Rozklad na 3 samostatná sdělení	1. Je někdo, kdo je papežem.</a:t>
            </a:r>
          </a:p>
          <a:p>
            <a:pPr>
              <a:buNone/>
            </a:pPr>
            <a:r>
              <a:rPr lang="cs-CZ" sz="1600" dirty="0" smtClean="0"/>
              <a:t>					2. Papežem je nejvýše jedno individuum.</a:t>
            </a:r>
          </a:p>
          <a:p>
            <a:pPr>
              <a:buNone/>
            </a:pPr>
            <a:r>
              <a:rPr lang="cs-CZ" sz="1600" dirty="0" smtClean="0"/>
              <a:t>					3. Kdokoli je papežem, je dalekozraký.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</p:txBody>
      </p:sp>
      <p:sp>
        <p:nvSpPr>
          <p:cNvPr id="7" name="Šipka dolů 6"/>
          <p:cNvSpPr/>
          <p:nvPr/>
        </p:nvSpPr>
        <p:spPr>
          <a:xfrm>
            <a:off x="1403648" y="3068960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 </a:t>
            </a:r>
            <a:r>
              <a:rPr lang="cs-CZ" dirty="0" err="1" smtClean="0"/>
              <a:t>denoting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7544" y="1916832"/>
            <a:ext cx="4040188" cy="11821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1. Je někdo, kdo je papežem.</a:t>
            </a:r>
          </a:p>
          <a:p>
            <a:pPr>
              <a:buNone/>
            </a:pPr>
            <a:r>
              <a:rPr lang="cs-CZ" sz="1600" dirty="0" smtClean="0"/>
              <a:t>2. Papežem je nejvýše jedno individuum.</a:t>
            </a:r>
          </a:p>
          <a:p>
            <a:pPr>
              <a:buNone/>
            </a:pPr>
            <a:r>
              <a:rPr lang="cs-CZ" sz="1600" dirty="0" smtClean="0"/>
              <a:t>3. Kdokoli je papežem, je dalekozraký.</a:t>
            </a:r>
          </a:p>
          <a:p>
            <a:pPr>
              <a:buNone/>
            </a:pPr>
            <a:endParaRPr lang="cs-CZ" sz="1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1916832"/>
            <a:ext cx="4041775" cy="10381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>
                <a:latin typeface="Calibri"/>
              </a:rPr>
              <a:t>1. 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papež(x)</a:t>
            </a:r>
          </a:p>
          <a:p>
            <a:pPr>
              <a:buNone/>
            </a:pPr>
            <a:r>
              <a:rPr lang="cs-CZ" sz="1400" dirty="0" smtClean="0"/>
              <a:t>2.  ?</a:t>
            </a:r>
          </a:p>
          <a:p>
            <a:pPr>
              <a:buNone/>
            </a:pPr>
            <a:r>
              <a:rPr lang="cs-CZ" sz="1400" dirty="0" smtClean="0"/>
              <a:t>3. ∀</a:t>
            </a:r>
            <a:r>
              <a:rPr lang="cs-CZ" sz="1400" dirty="0" smtClean="0">
                <a:latin typeface="Calibri"/>
              </a:rPr>
              <a:t>x (papež(x) -&gt; dalekozraký(x))</a:t>
            </a:r>
          </a:p>
          <a:p>
            <a:pPr>
              <a:buNone/>
            </a:pPr>
            <a:endParaRPr lang="cs-CZ" sz="1400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"/>
          </p:nvPr>
        </p:nvSpPr>
        <p:spPr>
          <a:xfrm>
            <a:off x="467544" y="1340768"/>
            <a:ext cx="1224136" cy="495746"/>
          </a:xfrm>
        </p:spPr>
        <p:txBody>
          <a:bodyPr/>
          <a:lstStyle/>
          <a:p>
            <a:r>
              <a:rPr lang="cs-CZ" dirty="0" smtClean="0"/>
              <a:t>Sdělení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4009" y="1340768"/>
            <a:ext cx="1224136" cy="495746"/>
          </a:xfrm>
        </p:spPr>
        <p:txBody>
          <a:bodyPr/>
          <a:lstStyle/>
          <a:p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14" name="Zástupný symbol pro obsah 3"/>
          <p:cNvSpPr txBox="1">
            <a:spLocks/>
          </p:cNvSpPr>
          <p:nvPr/>
        </p:nvSpPr>
        <p:spPr>
          <a:xfrm>
            <a:off x="539552" y="2924944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Papež je při analýze první výrazu chápán jako predikát =&gt;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 </a:t>
            </a:r>
            <a:r>
              <a:rPr kumimoji="0" lang="cs-CZ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Russella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verze predikátového pojetí -&gt; analýza přímočará =&gt; neproblematická analýza 3. výrazu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400" baseline="0" dirty="0" smtClean="0"/>
              <a:t>Problém</a:t>
            </a:r>
            <a:r>
              <a:rPr lang="cs-CZ" sz="1400" dirty="0" smtClean="0"/>
              <a:t> = analýza 2. výrazu</a:t>
            </a:r>
            <a:r>
              <a:rPr lang="cs-CZ" sz="1400" dirty="0"/>
              <a:t> </a:t>
            </a:r>
            <a:r>
              <a:rPr lang="cs-CZ" sz="1400" dirty="0" smtClean="0"/>
              <a:t>-&gt; „Jak vyjádřit určitou vlastnost, kterou má nanejvýš jedno 			individuum?“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400" dirty="0" err="1" smtClean="0"/>
              <a:t>Russellovo</a:t>
            </a:r>
            <a:r>
              <a:rPr lang="cs-CZ" sz="1400" dirty="0" smtClean="0"/>
              <a:t> řešení:</a:t>
            </a:r>
          </a:p>
          <a:p>
            <a:pPr marL="342900" lvl="0" indent="-342900">
              <a:spcBef>
                <a:spcPct val="20000"/>
              </a:spcBef>
            </a:pPr>
            <a:r>
              <a:rPr lang="cs-CZ" sz="1400" dirty="0" smtClean="0"/>
              <a:t>		 ∀x (papež(x) -&gt; </a:t>
            </a:r>
            <a:r>
              <a:rPr lang="cs-CZ" sz="1400" dirty="0" smtClean="0">
                <a:latin typeface="Calibri"/>
              </a:rPr>
              <a:t>¬</a:t>
            </a:r>
            <a:r>
              <a:rPr lang="cs-CZ" sz="1400" dirty="0" err="1" smtClean="0">
                <a:latin typeface="Calibri"/>
              </a:rPr>
              <a:t>Ǝy</a:t>
            </a:r>
            <a:r>
              <a:rPr lang="cs-CZ" sz="1400" dirty="0" smtClean="0">
                <a:latin typeface="Calibri"/>
              </a:rPr>
              <a:t>(papež(y) ʌ ¬(x=y)))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400" dirty="0" smtClean="0">
                <a:latin typeface="Calibri"/>
              </a:rPr>
              <a:t>Doslova:</a:t>
            </a:r>
          </a:p>
          <a:p>
            <a:pPr marL="342900" lvl="0" indent="-342900">
              <a:spcBef>
                <a:spcPct val="20000"/>
              </a:spcBef>
            </a:pPr>
            <a:r>
              <a:rPr lang="cs-CZ" sz="1400" dirty="0" smtClean="0">
                <a:latin typeface="Calibri"/>
              </a:rPr>
              <a:t>		Pro každé individuum platí, že jestli toto individuum je papežem, pak neexistuje žádné individuum, 	které je (také) papežem a které s tím prvním není totéž.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1400" dirty="0" err="1" smtClean="0"/>
              <a:t>Russellovo</a:t>
            </a:r>
            <a:r>
              <a:rPr lang="cs-CZ" sz="1400" dirty="0" smtClean="0"/>
              <a:t> řešení lze taky zapsat následovně:</a:t>
            </a:r>
          </a:p>
          <a:p>
            <a:pPr marL="342900" lvl="0" indent="-342900">
              <a:spcBef>
                <a:spcPct val="20000"/>
              </a:spcBef>
            </a:pPr>
            <a:r>
              <a:rPr lang="cs-CZ" sz="1400" dirty="0" smtClean="0"/>
              <a:t>		 ∀x (papež(x) -&gt; ∀y (papež(y) -&gt; x=y)))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cs-CZ" dirty="0" smtClean="0"/>
              <a:t>On </a:t>
            </a:r>
            <a:r>
              <a:rPr lang="cs-CZ" dirty="0" err="1" smtClean="0"/>
              <a:t>denoting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23528" y="2204864"/>
            <a:ext cx="8496944" cy="2448272"/>
          </a:xfrm>
        </p:spPr>
        <p:txBody>
          <a:bodyPr>
            <a:normAutofit fontScale="92500"/>
          </a:bodyPr>
          <a:lstStyle/>
          <a:p>
            <a:r>
              <a:rPr lang="cs-CZ" sz="1600" dirty="0" smtClean="0"/>
              <a:t>Konjunkce vše formulí nám dává vzniknout formuli:</a:t>
            </a:r>
          </a:p>
          <a:p>
            <a:pPr>
              <a:buNone/>
            </a:pPr>
            <a:r>
              <a:rPr lang="cs-CZ" sz="1600" dirty="0" smtClean="0"/>
              <a:t>		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papež(x) ʌ </a:t>
            </a:r>
            <a:r>
              <a:rPr lang="cs-CZ" sz="1600" dirty="0" smtClean="0"/>
              <a:t>∀x (papež(x) -&gt; ¬</a:t>
            </a:r>
            <a:r>
              <a:rPr lang="cs-CZ" sz="1600" dirty="0" err="1" smtClean="0"/>
              <a:t>Ǝy</a:t>
            </a:r>
            <a:r>
              <a:rPr lang="cs-CZ" sz="1600" dirty="0" smtClean="0"/>
              <a:t> (papež(y) </a:t>
            </a:r>
            <a:r>
              <a:rPr lang="cs-CZ" sz="1600" dirty="0" smtClean="0">
                <a:latin typeface="Calibri"/>
              </a:rPr>
              <a:t>ʌ </a:t>
            </a:r>
            <a:r>
              <a:rPr lang="cs-CZ" sz="1600" dirty="0" smtClean="0"/>
              <a:t>¬(x=y))) </a:t>
            </a:r>
            <a:r>
              <a:rPr lang="cs-CZ" sz="1600" dirty="0" smtClean="0">
                <a:latin typeface="Calibri"/>
              </a:rPr>
              <a:t>ʌ</a:t>
            </a:r>
            <a:r>
              <a:rPr lang="cs-CZ" sz="1600" dirty="0" smtClean="0"/>
              <a:t> ∀x (papež(x) -&gt; dalekozraký(x))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			 </a:t>
            </a:r>
            <a:r>
              <a:rPr lang="cs-CZ" sz="1600" dirty="0" err="1" smtClean="0"/>
              <a:t>Ǝx</a:t>
            </a:r>
            <a:r>
              <a:rPr lang="cs-CZ" sz="1600" dirty="0" smtClean="0"/>
              <a:t> (papež(x) ʌ ∀y(papež(y) -&gt; x=y) ʌ dalekozraký(x))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		 		</a:t>
            </a:r>
            <a:r>
              <a:rPr lang="cs-CZ" sz="1600" b="1" dirty="0" err="1" smtClean="0"/>
              <a:t>Ǝx</a:t>
            </a:r>
            <a:r>
              <a:rPr lang="cs-CZ" sz="1600" b="1" dirty="0" smtClean="0"/>
              <a:t> (p(x) ʌ ∀y(p(y) -&gt; x=y) ʌ q(x))</a:t>
            </a:r>
          </a:p>
          <a:p>
            <a:r>
              <a:rPr lang="cs-CZ" sz="1600" dirty="0" smtClean="0"/>
              <a:t>Logickou formu věty </a:t>
            </a:r>
            <a:r>
              <a:rPr lang="cs-CZ" sz="1600" i="1" dirty="0" smtClean="0"/>
              <a:t>Papež je dalekozraký</a:t>
            </a:r>
            <a:r>
              <a:rPr lang="cs-CZ" sz="1600" dirty="0" smtClean="0"/>
              <a:t> zachycuje podle </a:t>
            </a:r>
            <a:r>
              <a:rPr lang="cs-CZ" sz="1600" dirty="0" err="1" smtClean="0"/>
              <a:t>Russella</a:t>
            </a:r>
            <a:r>
              <a:rPr lang="cs-CZ" sz="1600" dirty="0" smtClean="0"/>
              <a:t> výše uvedená a zvýrazněná formule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4788024" y="2852936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4788024" y="3429000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 </a:t>
            </a:r>
            <a:r>
              <a:rPr lang="cs-CZ" dirty="0" err="1" smtClean="0"/>
              <a:t>denoting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1340768"/>
            <a:ext cx="8219256" cy="4176463"/>
          </a:xfrm>
        </p:spPr>
        <p:txBody>
          <a:bodyPr>
            <a:normAutofit/>
          </a:bodyPr>
          <a:lstStyle/>
          <a:p>
            <a:r>
              <a:rPr lang="cs-CZ" sz="1600" dirty="0" err="1" smtClean="0"/>
              <a:t>Russellova</a:t>
            </a:r>
            <a:r>
              <a:rPr lang="cs-CZ" sz="1600" dirty="0" smtClean="0"/>
              <a:t> analýza	relativně komplikovaná, ale srozumitelná</a:t>
            </a:r>
          </a:p>
          <a:p>
            <a:pPr>
              <a:buNone/>
            </a:pPr>
            <a:r>
              <a:rPr lang="cs-CZ" sz="1600" dirty="0" smtClean="0"/>
              <a:t>				jednoznačně řeší problémy úskalí jmenného pojetí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			Žádný první člověk, který vkročil na Venuší, neexistuje</a:t>
            </a:r>
          </a:p>
          <a:p>
            <a:pPr>
              <a:buNone/>
            </a:pPr>
            <a:endParaRPr lang="cs-CZ" sz="1600" dirty="0" smtClean="0">
              <a:latin typeface="Calibri"/>
            </a:endParaRPr>
          </a:p>
          <a:p>
            <a:pPr>
              <a:buNone/>
            </a:pPr>
            <a:r>
              <a:rPr lang="cs-CZ" sz="1600" dirty="0" smtClean="0">
                <a:latin typeface="Calibri"/>
              </a:rPr>
              <a:t>		¬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(první-člověk-na-Venuší(x) ʌ </a:t>
            </a:r>
            <a:r>
              <a:rPr lang="cs-CZ" sz="1600" dirty="0" smtClean="0"/>
              <a:t>∀y (první-člověk-na-Venuší(y) -&gt; x=y))</a:t>
            </a:r>
          </a:p>
          <a:p>
            <a:r>
              <a:rPr lang="cs-CZ" sz="1600" dirty="0" smtClean="0"/>
              <a:t>Reglementace věty a její zápis v predikátové logice je v souladu s našimi intuicemi</a:t>
            </a:r>
          </a:p>
          <a:p>
            <a:r>
              <a:rPr lang="cs-CZ" sz="1600" dirty="0" err="1" smtClean="0"/>
              <a:t>Russellova</a:t>
            </a:r>
            <a:r>
              <a:rPr lang="cs-CZ" sz="1600" dirty="0" smtClean="0"/>
              <a:t> analýza si poradí i s výroky, které ačkoli nejsou pravdivé, nejsou nesmyslné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				Autor hry Němý Bobeš je Čech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			</a:t>
            </a:r>
            <a:r>
              <a:rPr lang="cs-CZ" sz="1600" dirty="0" err="1" smtClean="0">
                <a:latin typeface="Calibri"/>
              </a:rPr>
              <a:t>Ǝx</a:t>
            </a:r>
            <a:r>
              <a:rPr lang="cs-CZ" sz="1600" dirty="0" smtClean="0">
                <a:latin typeface="Calibri"/>
              </a:rPr>
              <a:t> (autor-</a:t>
            </a:r>
            <a:r>
              <a:rPr lang="cs-CZ" sz="1600" dirty="0" err="1" smtClean="0">
                <a:latin typeface="Calibri"/>
              </a:rPr>
              <a:t>Bobše</a:t>
            </a:r>
            <a:r>
              <a:rPr lang="cs-CZ" sz="1600" dirty="0" smtClean="0">
                <a:latin typeface="Calibri"/>
              </a:rPr>
              <a:t>(x) ʌ </a:t>
            </a:r>
            <a:r>
              <a:rPr lang="cs-CZ" sz="1600" dirty="0" smtClean="0"/>
              <a:t>∀y (autor-</a:t>
            </a:r>
            <a:r>
              <a:rPr lang="cs-CZ" sz="1600" dirty="0" err="1" smtClean="0"/>
              <a:t>Bobše</a:t>
            </a:r>
            <a:r>
              <a:rPr lang="cs-CZ" sz="1600" dirty="0" smtClean="0"/>
              <a:t>(y) -&gt; x=y) </a:t>
            </a:r>
            <a:r>
              <a:rPr lang="cs-CZ" sz="1600" dirty="0" smtClean="0">
                <a:latin typeface="Calibri"/>
              </a:rPr>
              <a:t>ʌ Čech(x))</a:t>
            </a:r>
          </a:p>
          <a:p>
            <a:endParaRPr lang="cs-CZ" sz="1600" dirty="0" smtClean="0"/>
          </a:p>
        </p:txBody>
      </p:sp>
      <p:sp>
        <p:nvSpPr>
          <p:cNvPr id="7" name="Šipka dolů 6"/>
          <p:cNvSpPr/>
          <p:nvPr/>
        </p:nvSpPr>
        <p:spPr>
          <a:xfrm>
            <a:off x="4572000" y="256490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4499992" y="4797152"/>
            <a:ext cx="196600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447</TotalTime>
  <Words>470</Words>
  <Application>Microsoft Office PowerPoint</Application>
  <PresentationFormat>Předvádění na obrazovce (4:3)</PresentationFormat>
  <Paragraphs>158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Určité deskripce a jejich russellovská analýza</vt:lpstr>
      <vt:lpstr>Interní analýza</vt:lpstr>
      <vt:lpstr>Interní analýza</vt:lpstr>
      <vt:lpstr> Negativní existenční tvrzení</vt:lpstr>
      <vt:lpstr>Meinongovský přístup</vt:lpstr>
      <vt:lpstr>On Denoting</vt:lpstr>
      <vt:lpstr>On denoting</vt:lpstr>
      <vt:lpstr>On denoting</vt:lpstr>
      <vt:lpstr>On denoting</vt:lpstr>
      <vt:lpstr>On denoting</vt:lpstr>
      <vt:lpstr>Meze russellovské analýzy</vt:lpstr>
      <vt:lpstr>Meze russellovské analýzy</vt:lpstr>
      <vt:lpstr>Meze russellovské analýzy</vt:lpstr>
      <vt:lpstr>Meze russellovské analýzy</vt:lpstr>
      <vt:lpstr>Meze russellovské analýzy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Určité deskripce a jejich russellovská analýza</dc:title>
  <dc:creator>Rybka</dc:creator>
  <cp:lastModifiedBy>SAMSUNG</cp:lastModifiedBy>
  <cp:revision>58</cp:revision>
  <dcterms:created xsi:type="dcterms:W3CDTF">2013-10-22T22:25:44Z</dcterms:created>
  <dcterms:modified xsi:type="dcterms:W3CDTF">2014-08-17T08:00:58Z</dcterms:modified>
</cp:coreProperties>
</file>