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0231-220A-49D4-B1A7-FECD03C89556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8C91-B9E1-45C7-8452-589FE5DBE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8934"/>
            <a:ext cx="7772400" cy="207170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Logická analýza přirozeného jazyka II.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i="1" dirty="0" smtClean="0"/>
              <a:t>Určité deskripce a </a:t>
            </a:r>
            <a:r>
              <a:rPr lang="cs-CZ" sz="3600" i="1" dirty="0" err="1" smtClean="0"/>
              <a:t>russellovská</a:t>
            </a:r>
            <a:r>
              <a:rPr lang="cs-CZ" sz="3600" i="1" dirty="0" smtClean="0"/>
              <a:t> analýza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6400800" cy="785818"/>
          </a:xfrm>
        </p:spPr>
        <p:txBody>
          <a:bodyPr>
            <a:normAutofit/>
          </a:bodyPr>
          <a:lstStyle/>
          <a:p>
            <a:r>
              <a:rPr lang="cs-CZ" dirty="0" smtClean="0"/>
              <a:t>Matěj Dražil</a:t>
            </a:r>
          </a:p>
        </p:txBody>
      </p:sp>
      <p:pic>
        <p:nvPicPr>
          <p:cNvPr id="4" name="Obrázek 3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5760720" cy="12588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71472" y="1714488"/>
            <a:ext cx="79296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Logika: systémový rámec rozvoje oboru v ČR a koncepce logických propedeutik pro mezioborová studia (</a:t>
            </a:r>
            <a:r>
              <a:rPr lang="cs-CZ" sz="1600" dirty="0" err="1" smtClean="0"/>
              <a:t>reg</a:t>
            </a:r>
            <a:r>
              <a:rPr lang="cs-CZ" sz="1600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Peter </a:t>
            </a:r>
            <a:r>
              <a:rPr lang="cs-CZ" dirty="0" err="1" smtClean="0"/>
              <a:t>Strawson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i="1" dirty="0" smtClean="0"/>
              <a:t>Český prezident je černoch.</a:t>
            </a:r>
          </a:p>
          <a:p>
            <a:pPr algn="ctr">
              <a:buNone/>
            </a:pPr>
            <a:r>
              <a:rPr lang="cs-CZ" b="1" dirty="0" smtClean="0"/>
              <a:t>X</a:t>
            </a:r>
            <a:endParaRPr lang="cs-CZ" i="1" dirty="0" smtClean="0"/>
          </a:p>
          <a:p>
            <a:pPr algn="ctr">
              <a:buNone/>
            </a:pPr>
            <a:r>
              <a:rPr lang="cs-CZ" i="1" dirty="0" smtClean="0"/>
              <a:t>Český král fandí Spartě.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pravdivé v., nepravdivé v., ani jedno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Presupozice</a:t>
            </a:r>
            <a:r>
              <a:rPr lang="cs-CZ" sz="2800" dirty="0" smtClean="0"/>
              <a:t> věty </a:t>
            </a:r>
            <a:r>
              <a:rPr lang="cs-CZ" sz="2800" i="1" dirty="0" smtClean="0"/>
              <a:t>A</a:t>
            </a:r>
            <a:r>
              <a:rPr lang="cs-CZ" sz="2800" dirty="0" smtClean="0"/>
              <a:t> je věta, která musí být pravdivá, aby mohla mít věta </a:t>
            </a:r>
            <a:r>
              <a:rPr lang="cs-CZ" sz="2800" i="1" dirty="0" smtClean="0"/>
              <a:t>A</a:t>
            </a:r>
            <a:r>
              <a:rPr lang="cs-CZ" sz="2800" dirty="0" smtClean="0"/>
              <a:t> vůbec nějakou pravdivostní hodnotu.</a:t>
            </a:r>
            <a:endParaRPr lang="cs-CZ" sz="2400" i="1" dirty="0" smtClean="0"/>
          </a:p>
          <a:p>
            <a:pPr lvl="1">
              <a:buNone/>
            </a:pPr>
            <a:r>
              <a:rPr lang="cs-CZ" sz="2000" i="1" dirty="0" smtClean="0"/>
              <a:t>(P nutně vyplývá jak z A, tak non-A)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</a:t>
            </a:r>
            <a:r>
              <a:rPr lang="cs-CZ" dirty="0" err="1" smtClean="0"/>
              <a:t>russellovské</a:t>
            </a:r>
            <a:r>
              <a:rPr lang="cs-CZ" dirty="0" smtClean="0"/>
              <a:t> analýzy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Tu </a:t>
            </a:r>
            <a:r>
              <a:rPr lang="cs-CZ" i="1" dirty="0" err="1" smtClean="0"/>
              <a:t>Russellovu</a:t>
            </a:r>
            <a:r>
              <a:rPr lang="cs-CZ" i="1" dirty="0" smtClean="0"/>
              <a:t> knihu jsem již četl.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Určité deskripce pro ne-singulární termíny.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mtClean="0"/>
              <a:t>nutnost zohledňovat </a:t>
            </a:r>
            <a:r>
              <a:rPr lang="cs-CZ" i="1" dirty="0" smtClean="0"/>
              <a:t>kontext promluvy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</a:t>
            </a:r>
            <a:r>
              <a:rPr lang="cs-CZ" dirty="0" err="1" smtClean="0"/>
              <a:t>russellovské</a:t>
            </a:r>
            <a:r>
              <a:rPr lang="cs-CZ" dirty="0" smtClean="0"/>
              <a:t> analýzy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∃x (papež(x) &amp; dalekozraký(x))</a:t>
            </a:r>
          </a:p>
          <a:p>
            <a:pPr algn="ctr">
              <a:buNone/>
            </a:pPr>
            <a:r>
              <a:rPr lang="cs-CZ" i="1" dirty="0" smtClean="0"/>
              <a:t>Existuje dalekozraký papež.</a:t>
            </a:r>
          </a:p>
          <a:p>
            <a:pPr algn="ctr">
              <a:buNone/>
            </a:pPr>
            <a:r>
              <a:rPr lang="cs-CZ" b="1" dirty="0" smtClean="0"/>
              <a:t>X</a:t>
            </a:r>
          </a:p>
          <a:p>
            <a:pPr algn="ctr">
              <a:buNone/>
            </a:pPr>
            <a:r>
              <a:rPr lang="cs-CZ" i="1" dirty="0" smtClean="0"/>
              <a:t>Není pravda, že papež je dalekozraký.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non- ∃x (</a:t>
            </a:r>
            <a:r>
              <a:rPr lang="cs-CZ" b="1" i="1" dirty="0" smtClean="0"/>
              <a:t>papež</a:t>
            </a:r>
            <a:r>
              <a:rPr lang="cs-CZ" dirty="0" smtClean="0"/>
              <a:t>(x) &amp; ∀y(</a:t>
            </a:r>
            <a:r>
              <a:rPr lang="cs-CZ" b="1" i="1" dirty="0" smtClean="0"/>
              <a:t>papež</a:t>
            </a:r>
            <a:r>
              <a:rPr lang="cs-CZ" dirty="0" smtClean="0"/>
              <a:t>(y) -&gt;  x=y) </a:t>
            </a:r>
            <a:r>
              <a:rPr lang="cs-CZ" b="1" dirty="0" smtClean="0"/>
              <a:t>&amp;</a:t>
            </a:r>
            <a:r>
              <a:rPr lang="cs-CZ" dirty="0" smtClean="0"/>
              <a:t> </a:t>
            </a:r>
            <a:r>
              <a:rPr lang="cs-CZ" b="1" i="1" dirty="0" smtClean="0"/>
              <a:t>dalekozraký</a:t>
            </a:r>
            <a:r>
              <a:rPr lang="cs-CZ" dirty="0" smtClean="0"/>
              <a:t>(x))</a:t>
            </a:r>
          </a:p>
          <a:p>
            <a:pPr algn="ctr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i="1" dirty="0" smtClean="0"/>
              <a:t>Je více papežů než jeden.</a:t>
            </a:r>
          </a:p>
          <a:p>
            <a:pPr lvl="1">
              <a:buNone/>
            </a:pPr>
            <a:r>
              <a:rPr lang="cs-CZ" dirty="0" smtClean="0"/>
              <a:t>Síla / nespolehlivost logické analýzy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</a:t>
            </a:r>
            <a:r>
              <a:rPr lang="cs-CZ" dirty="0" err="1" smtClean="0"/>
              <a:t>russellovské</a:t>
            </a:r>
            <a:r>
              <a:rPr lang="cs-CZ" dirty="0" smtClean="0"/>
              <a:t> analýzy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i="1" dirty="0" smtClean="0"/>
              <a:t>Všichni</a:t>
            </a:r>
            <a:r>
              <a:rPr lang="cs-CZ" sz="2800" i="1" dirty="0" smtClean="0"/>
              <a:t> lidé, kteří vkročili na Venuši, vkročili na planetu sluneční soustavy.</a:t>
            </a:r>
          </a:p>
          <a:p>
            <a:r>
              <a:rPr lang="cs-CZ" sz="2800" b="1" i="1" dirty="0" smtClean="0"/>
              <a:t>Někteří</a:t>
            </a:r>
            <a:r>
              <a:rPr lang="cs-CZ" sz="2800" i="1" dirty="0" smtClean="0"/>
              <a:t> lidé, kteří vkročili na Venuši, vkročili na planetu sluneční soustavy.</a:t>
            </a:r>
          </a:p>
          <a:p>
            <a:pPr>
              <a:buNone/>
            </a:pPr>
            <a:endParaRPr lang="cs-CZ" sz="2800" i="1" dirty="0" smtClean="0"/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 ∀x (</a:t>
            </a:r>
            <a:r>
              <a:rPr lang="cs-CZ" sz="2800" b="1" i="1" dirty="0" smtClean="0"/>
              <a:t>člověk-na-Venuši</a:t>
            </a:r>
            <a:r>
              <a:rPr lang="cs-CZ" sz="2800" dirty="0" smtClean="0"/>
              <a:t>(x) -&gt; </a:t>
            </a:r>
            <a:r>
              <a:rPr lang="cs-CZ" sz="2800" b="1" i="1" dirty="0" smtClean="0"/>
              <a:t>člověk-na-planetě</a:t>
            </a:r>
            <a:r>
              <a:rPr lang="cs-CZ" sz="2800" dirty="0" smtClean="0"/>
              <a:t>(x))</a:t>
            </a:r>
          </a:p>
          <a:p>
            <a:pPr>
              <a:buBlip>
                <a:blip r:embed="rId2"/>
              </a:buBlip>
            </a:pPr>
            <a:r>
              <a:rPr lang="cs-CZ" sz="2800" i="1" dirty="0" smtClean="0"/>
              <a:t> </a:t>
            </a:r>
            <a:r>
              <a:rPr lang="cs-CZ" sz="2800" dirty="0" smtClean="0"/>
              <a:t>∃x (</a:t>
            </a:r>
            <a:r>
              <a:rPr lang="cs-CZ" sz="2800" b="1" i="1" dirty="0" smtClean="0"/>
              <a:t>člověk-na-Venuši</a:t>
            </a:r>
            <a:r>
              <a:rPr lang="cs-CZ" sz="2800" dirty="0" smtClean="0"/>
              <a:t>(x) &amp; </a:t>
            </a:r>
            <a:r>
              <a:rPr lang="cs-CZ" sz="2800" b="1" i="1" dirty="0" smtClean="0"/>
              <a:t>člověk-na-planetě</a:t>
            </a:r>
            <a:r>
              <a:rPr lang="cs-CZ" sz="2800" dirty="0" smtClean="0"/>
              <a:t>(x))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„Logická analýza nás může vést k závěru, že nějaký náš výrok říká něco jiného, než co se nám zdá, že říká. Vzhledem k povaze procesu logické analýzy je však třeba mít na paměti, že k takovému závěru nás může svést i její nepřiměřené uplatnění.“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Russellovská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Minimální ohled </a:t>
            </a:r>
            <a:r>
              <a:rPr lang="cs-CZ" b="1" dirty="0" smtClean="0"/>
              <a:t>na gramatickou formu</a:t>
            </a:r>
            <a:r>
              <a:rPr lang="cs-CZ" dirty="0" smtClean="0"/>
              <a:t>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Důraz na adekvátnost ve smyslu </a:t>
            </a:r>
            <a:r>
              <a:rPr lang="cs-CZ" b="1" dirty="0" smtClean="0"/>
              <a:t>chování v úsudcích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</a:t>
            </a:r>
            <a:r>
              <a:rPr lang="cs-CZ" b="1" dirty="0" smtClean="0"/>
              <a:t>maximalizace úspornosti na úkor transparentnosti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dirty="0" smtClean="0"/>
              <a:t>Určité deskripce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algn="ctr">
              <a:buNone/>
            </a:pPr>
            <a:r>
              <a:rPr lang="cs-CZ" b="1" i="1" dirty="0" smtClean="0"/>
              <a:t>Singulární termín</a:t>
            </a:r>
            <a:r>
              <a:rPr lang="cs-CZ" i="1" dirty="0" smtClean="0"/>
              <a:t>, jehož úlohou je odkazovat k individuu prostřednictvím nějakého </a:t>
            </a:r>
            <a:r>
              <a:rPr lang="cs-CZ" b="1" i="1" dirty="0" smtClean="0"/>
              <a:t>jednoznačného (charakteristického) popisu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určitých deskripcí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291264" cy="525735"/>
          </a:xfrm>
        </p:spPr>
        <p:txBody>
          <a:bodyPr>
            <a:normAutofit/>
          </a:bodyPr>
          <a:lstStyle/>
          <a:p>
            <a:pPr algn="ctr"/>
            <a:r>
              <a:rPr lang="cs-CZ" sz="2800" b="0" i="1" dirty="0" smtClean="0"/>
              <a:t>„František je papežem.“</a:t>
            </a:r>
            <a:endParaRPr lang="cs-CZ" sz="2800" b="0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Jmenné p.</a:t>
            </a:r>
          </a:p>
          <a:p>
            <a:pPr>
              <a:buNone/>
            </a:pPr>
            <a:r>
              <a:rPr lang="cs-CZ" dirty="0" smtClean="0"/>
              <a:t>být-totožný-s(František,       ten-kdo-je-papežem)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František= ten-kdo-je-papežem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Predikátové p.</a:t>
            </a:r>
          </a:p>
          <a:p>
            <a:pPr>
              <a:buNone/>
            </a:pPr>
            <a:r>
              <a:rPr lang="cs-CZ" dirty="0" smtClean="0"/>
              <a:t>být-papežem(</a:t>
            </a:r>
            <a:r>
              <a:rPr lang="cs-CZ" dirty="0" err="1" smtClean="0"/>
              <a:t>Frentišek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Predikátové pojetí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cs-CZ" dirty="0" smtClean="0"/>
              <a:t> Přisuzování predikátů predikátům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neslučitelnost s jazykem predikátové logiky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vlastnosti individuím, ne vlastnostem</a:t>
            </a:r>
          </a:p>
          <a:p>
            <a:pPr lvl="1">
              <a:buFont typeface="Wingdings" pitchFamily="2" charset="2"/>
              <a:buChar char="Ø"/>
            </a:pPr>
            <a:endParaRPr lang="cs-CZ" dirty="0"/>
          </a:p>
          <a:p>
            <a:pPr lvl="1">
              <a:buNone/>
            </a:pP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„Papež je dalekozraký.“</a:t>
            </a:r>
          </a:p>
          <a:p>
            <a:pPr algn="ctr">
              <a:buNone/>
            </a:pPr>
            <a:r>
              <a:rPr lang="cs-CZ" sz="2800" b="1" dirty="0" smtClean="0"/>
              <a:t>být-dalekozraký(být-papežem)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Jmenné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být-dalekozraký(papež)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 smtClean="0"/>
              <a:t>Predikát pro neexistující individuum:</a:t>
            </a:r>
          </a:p>
          <a:p>
            <a:pPr>
              <a:buNone/>
            </a:pPr>
            <a:r>
              <a:rPr lang="cs-CZ" sz="2800" i="1" dirty="0" smtClean="0"/>
              <a:t>První člověk, který vkročil na Venuši, je Čech. </a:t>
            </a:r>
            <a:endParaRPr lang="cs-CZ" sz="2400" dirty="0"/>
          </a:p>
          <a:p>
            <a:r>
              <a:rPr lang="cs-CZ" sz="2400" dirty="0" smtClean="0"/>
              <a:t>„neúspěšná“ určitá deskripce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ravdivost závislá na stavu světa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Negativní existenční tvrzení:</a:t>
            </a:r>
          </a:p>
          <a:p>
            <a:pPr>
              <a:buNone/>
            </a:pPr>
            <a:r>
              <a:rPr lang="cs-CZ" sz="2800" i="1" dirty="0" smtClean="0"/>
              <a:t>Žádný první člověk, který vkročil na Venuši, neexistuje.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Alexius</a:t>
            </a:r>
            <a:r>
              <a:rPr lang="cs-CZ" dirty="0" smtClean="0"/>
              <a:t> </a:t>
            </a:r>
            <a:r>
              <a:rPr lang="cs-CZ" dirty="0" err="1" smtClean="0"/>
              <a:t>Meinong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ve slabém smyslu (</a:t>
            </a:r>
            <a:r>
              <a:rPr lang="cs-CZ" i="1" dirty="0" smtClean="0"/>
              <a:t>subsistence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Všechny potencionální předměty lidského myšlení</a:t>
            </a:r>
          </a:p>
          <a:p>
            <a:endParaRPr lang="cs-CZ" dirty="0"/>
          </a:p>
          <a:p>
            <a:pPr>
              <a:buNone/>
            </a:pPr>
            <a:r>
              <a:rPr lang="cs-CZ" sz="2800" i="1" dirty="0" smtClean="0"/>
              <a:t>Někteří sloni jsou oranžoví.</a:t>
            </a:r>
          </a:p>
          <a:p>
            <a:pPr>
              <a:buNone/>
            </a:pPr>
            <a:r>
              <a:rPr lang="cs-CZ" sz="2400" dirty="0" smtClean="0"/>
              <a:t>∃x(</a:t>
            </a:r>
            <a:r>
              <a:rPr lang="cs-CZ" sz="2400" b="1" i="1" dirty="0" smtClean="0"/>
              <a:t>být-slon</a:t>
            </a:r>
            <a:r>
              <a:rPr lang="cs-CZ" sz="2400" dirty="0" smtClean="0"/>
              <a:t>(x) &amp; </a:t>
            </a:r>
            <a:r>
              <a:rPr lang="cs-CZ" sz="2400" b="1" i="1" dirty="0" smtClean="0"/>
              <a:t>být-oranžový</a:t>
            </a:r>
            <a:r>
              <a:rPr lang="cs-CZ" sz="2400" dirty="0" smtClean="0"/>
              <a:t>(x))</a:t>
            </a:r>
          </a:p>
          <a:p>
            <a:pPr>
              <a:buNone/>
            </a:pPr>
            <a:r>
              <a:rPr lang="cs-CZ" sz="2400" dirty="0" smtClean="0"/>
              <a:t>∃x(</a:t>
            </a:r>
            <a:r>
              <a:rPr lang="cs-CZ" sz="2400" b="1" i="1" dirty="0" smtClean="0"/>
              <a:t>být-slon</a:t>
            </a:r>
            <a:r>
              <a:rPr lang="cs-CZ" sz="2400" dirty="0" smtClean="0"/>
              <a:t>(x) &amp; </a:t>
            </a:r>
            <a:r>
              <a:rPr lang="cs-CZ" sz="2400" b="1" i="1" dirty="0" smtClean="0"/>
              <a:t>být-oranžový</a:t>
            </a:r>
            <a:r>
              <a:rPr lang="cs-CZ" sz="2400" dirty="0" smtClean="0"/>
              <a:t>(x) &amp; </a:t>
            </a:r>
            <a:r>
              <a:rPr lang="cs-CZ" sz="2400" b="1" i="1" dirty="0" smtClean="0"/>
              <a:t>být-reálně-existující</a:t>
            </a:r>
            <a:r>
              <a:rPr lang="cs-CZ" sz="2400" dirty="0" smtClean="0"/>
              <a:t>(x))</a:t>
            </a:r>
          </a:p>
          <a:p>
            <a:pPr>
              <a:buNone/>
            </a:pP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Russellovská</a:t>
            </a:r>
            <a:r>
              <a:rPr lang="cs-CZ" dirty="0" smtClean="0"/>
              <a:t> analýza I.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2411760" y="126876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cs-CZ" sz="2800" b="0" i="1" dirty="0" smtClean="0"/>
              <a:t>„Papež je dalekozraký.“</a:t>
            </a:r>
            <a:endParaRPr lang="cs-CZ" sz="2800" b="0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40188" cy="327034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někdo, kdo je papežem.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360363" indent="-360363">
              <a:buFont typeface="+mj-lt"/>
              <a:buAutoNum type="arabicPeriod"/>
            </a:pPr>
            <a:r>
              <a:rPr lang="cs-CZ" dirty="0" smtClean="0"/>
              <a:t>Papežem je nevýše jedno individuum.</a:t>
            </a:r>
          </a:p>
          <a:p>
            <a:pPr marL="360363" indent="-360363">
              <a:buFont typeface="+mj-lt"/>
              <a:buAutoNum type="arabicPeriod"/>
            </a:pPr>
            <a:endParaRPr lang="cs-CZ" dirty="0" smtClean="0"/>
          </a:p>
          <a:p>
            <a:pPr marL="360363" indent="-360363">
              <a:buFont typeface="+mj-lt"/>
              <a:buAutoNum type="arabicPeriod"/>
            </a:pPr>
            <a:r>
              <a:rPr lang="cs-CZ" dirty="0" smtClean="0"/>
              <a:t>Kdokoli je papežem, je dalekozraký.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0" y="5301208"/>
            <a:ext cx="9144000" cy="1008112"/>
          </a:xfrm>
        </p:spPr>
        <p:txBody>
          <a:bodyPr>
            <a:noAutofit/>
          </a:bodyPr>
          <a:lstStyle/>
          <a:p>
            <a:pPr algn="ctr"/>
            <a:r>
              <a:rPr lang="cs-CZ" sz="2800" b="0" dirty="0" smtClean="0"/>
              <a:t>∃x </a:t>
            </a:r>
            <a:r>
              <a:rPr lang="cs-CZ" sz="2800" i="1" dirty="0" smtClean="0"/>
              <a:t>papež</a:t>
            </a:r>
            <a:r>
              <a:rPr lang="cs-CZ" sz="2800" b="0" dirty="0" smtClean="0"/>
              <a:t>(x) </a:t>
            </a:r>
            <a:r>
              <a:rPr lang="cs-CZ" sz="2800" dirty="0" smtClean="0"/>
              <a:t>&amp;</a:t>
            </a:r>
            <a:r>
              <a:rPr lang="cs-CZ" sz="2800" b="0" dirty="0" smtClean="0"/>
              <a:t> ∀x(</a:t>
            </a:r>
            <a:r>
              <a:rPr lang="cs-CZ" sz="2800" i="1" dirty="0" smtClean="0"/>
              <a:t>papež</a:t>
            </a:r>
            <a:r>
              <a:rPr lang="cs-CZ" sz="2800" b="0" dirty="0" smtClean="0"/>
              <a:t>(x) -&gt; ∀y(</a:t>
            </a:r>
            <a:r>
              <a:rPr lang="cs-CZ" sz="2800" i="1" dirty="0" smtClean="0"/>
              <a:t>papež</a:t>
            </a:r>
            <a:r>
              <a:rPr lang="cs-CZ" sz="2800" b="0" dirty="0" smtClean="0"/>
              <a:t>(y) -&gt; x=y)) </a:t>
            </a:r>
            <a:r>
              <a:rPr lang="cs-CZ" sz="2800" dirty="0" smtClean="0"/>
              <a:t>&amp;</a:t>
            </a:r>
            <a:r>
              <a:rPr lang="cs-CZ" sz="2800" b="0" dirty="0" smtClean="0"/>
              <a:t> </a:t>
            </a:r>
          </a:p>
          <a:p>
            <a:pPr algn="ctr"/>
            <a:r>
              <a:rPr lang="cs-CZ" sz="2800" b="0" dirty="0" smtClean="0"/>
              <a:t>∀x (</a:t>
            </a:r>
            <a:r>
              <a:rPr lang="cs-CZ" sz="2800" i="1" dirty="0" smtClean="0"/>
              <a:t>papež</a:t>
            </a:r>
            <a:r>
              <a:rPr lang="cs-CZ" sz="2800" b="0" dirty="0" smtClean="0"/>
              <a:t>(x) -&gt; </a:t>
            </a:r>
            <a:r>
              <a:rPr lang="cs-CZ" sz="2800" i="1" dirty="0" smtClean="0"/>
              <a:t>dalekozraký</a:t>
            </a:r>
            <a:r>
              <a:rPr lang="cs-CZ" sz="2800" b="0" dirty="0" smtClean="0"/>
              <a:t>(x)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041775" cy="334235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∃</a:t>
            </a:r>
            <a:r>
              <a:rPr lang="cs-CZ" dirty="0" smtClean="0"/>
              <a:t>x papež(x)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∀x(papež(x) -&gt;  ∀y 	(papež(y) -&gt; x=y))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∀x (papež(x) -&gt;           	dalekozraký(x)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Russellovská</a:t>
            </a:r>
            <a:r>
              <a:rPr lang="cs-CZ" dirty="0" smtClean="0"/>
              <a:t> analýza II.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Věta, jejíž podmět je tvořen určitou deskripcí říká, že: </a:t>
            </a:r>
          </a:p>
          <a:p>
            <a:pPr marL="514350" indent="-514350">
              <a:buAutoNum type="alphaLcParenBoth"/>
            </a:pPr>
            <a:r>
              <a:rPr lang="cs-CZ" dirty="0" smtClean="0"/>
              <a:t>existuje něco, na co se tato deskripce vztahuje,</a:t>
            </a:r>
          </a:p>
          <a:p>
            <a:pPr marL="514350" indent="-514350">
              <a:buAutoNum type="alphaLcParenBoth"/>
            </a:pPr>
            <a:r>
              <a:rPr lang="cs-CZ" dirty="0" smtClean="0"/>
              <a:t>existuje pouze jedna taková věc, a</a:t>
            </a:r>
          </a:p>
          <a:p>
            <a:pPr marL="514350" indent="-514350">
              <a:buAutoNum type="alphaLcParenBoth"/>
            </a:pPr>
            <a:r>
              <a:rPr lang="cs-CZ" dirty="0" smtClean="0"/>
              <a:t>tato věc má vlastnost vyjadřovanou přísudkem dané věty.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B. </a:t>
            </a:r>
            <a:r>
              <a:rPr lang="cs-CZ" b="1" dirty="0" err="1" smtClean="0"/>
              <a:t>Russell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Věty:</a:t>
            </a:r>
          </a:p>
          <a:p>
            <a:pPr>
              <a:buNone/>
            </a:pPr>
            <a:r>
              <a:rPr lang="cs-CZ" i="1" dirty="0" smtClean="0"/>
              <a:t>Abstraktní objekty, </a:t>
            </a:r>
          </a:p>
          <a:p>
            <a:pPr>
              <a:buNone/>
            </a:pPr>
            <a:r>
              <a:rPr lang="cs-CZ" i="1" dirty="0" smtClean="0"/>
              <a:t>význam je něco primárně spojeného s takto chápanými jazykovými objekty.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P. </a:t>
            </a:r>
            <a:r>
              <a:rPr lang="cs-CZ" b="1" dirty="0" err="1" smtClean="0"/>
              <a:t>Strawson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Věty:</a:t>
            </a:r>
          </a:p>
          <a:p>
            <a:pPr>
              <a:buNone/>
            </a:pPr>
            <a:r>
              <a:rPr lang="cs-CZ" i="1" dirty="0" smtClean="0"/>
              <a:t>Konkrétní  užití v konkrétních situacích          -promluvy, jež pomocí nich uskutečňujeme.</a:t>
            </a:r>
            <a:endParaRPr lang="cs-CZ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579</Words>
  <Application>Microsoft Office PowerPoint</Application>
  <PresentationFormat>Předvádění na obrazovce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Logická analýza přirozeného jazyka II.  Určité deskripce a russellovská analýza</vt:lpstr>
      <vt:lpstr>Určité deskripce</vt:lpstr>
      <vt:lpstr>Pojetí určitých deskripcí</vt:lpstr>
      <vt:lpstr>Predikátové pojetí</vt:lpstr>
      <vt:lpstr>Jmenné pojetí</vt:lpstr>
      <vt:lpstr>Alexius Meinong</vt:lpstr>
      <vt:lpstr>Russellovská analýza I.</vt:lpstr>
      <vt:lpstr>Russellovská analýza II.</vt:lpstr>
      <vt:lpstr>Meze russellovské analýzy</vt:lpstr>
      <vt:lpstr>Peter Strawson</vt:lpstr>
      <vt:lpstr>Kritika russellovské analýzy II.</vt:lpstr>
      <vt:lpstr>Kritika russellovské analýzy III.</vt:lpstr>
      <vt:lpstr>Kritika russellovské analýzy IV.</vt:lpstr>
      <vt:lpstr>Snímek 14</vt:lpstr>
      <vt:lpstr>Russellovská analýza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Matěj</dc:creator>
  <cp:lastModifiedBy>SAMSUNG</cp:lastModifiedBy>
  <cp:revision>28</cp:revision>
  <dcterms:created xsi:type="dcterms:W3CDTF">2013-10-19T17:52:51Z</dcterms:created>
  <dcterms:modified xsi:type="dcterms:W3CDTF">2014-08-17T07:55:39Z</dcterms:modified>
</cp:coreProperties>
</file>