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03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E185F-F2EE-47F5-9A68-36DBAEB86842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39544-6ABA-411E-808B-A7090DE30E5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98728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39544-6ABA-411E-808B-A7090DE30E5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0053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9312A0-6227-43E3-AE7E-870959E8DF35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D51952-92CC-437D-B5AC-3369875311B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509120"/>
            <a:ext cx="8515672" cy="1782690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cs-CZ" sz="6600" dirty="0" smtClean="0"/>
              <a:t>ARGUMENT</a:t>
            </a:r>
            <a:br>
              <a:rPr lang="cs-CZ" sz="6600" dirty="0" smtClean="0"/>
            </a:br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2200" cap="none" dirty="0" smtClean="0">
                <a:latin typeface="+mn-lt"/>
              </a:rPr>
              <a:t>Zpracovala: Domluvilová </a:t>
            </a:r>
            <a:r>
              <a:rPr lang="cs-CZ" sz="2200" cap="none" dirty="0">
                <a:latin typeface="+mn-lt"/>
              </a:rPr>
              <a:t>N</a:t>
            </a:r>
            <a:r>
              <a:rPr lang="cs-CZ" sz="2200" cap="none" dirty="0" smtClean="0">
                <a:latin typeface="+mn-lt"/>
              </a:rPr>
              <a:t>ikola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/>
          </a:p>
        </p:txBody>
      </p:sp>
      <p:pic>
        <p:nvPicPr>
          <p:cNvPr id="3" name="Obrázek 2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500042"/>
            <a:ext cx="5760720" cy="12588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500034" y="1857364"/>
            <a:ext cx="7929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Logika: systémový rámec rozvoje oboru v ČR a koncepce logických propedeutik pro mezioborová studia (</a:t>
            </a:r>
            <a:r>
              <a:rPr lang="cs-CZ" sz="1400" dirty="0" err="1" smtClean="0"/>
              <a:t>reg</a:t>
            </a:r>
            <a:r>
              <a:rPr lang="cs-CZ" sz="1400" dirty="0" smtClean="0"/>
              <a:t>. č. CZ.1.07/2.2.00/28.0216, OPVK</a:t>
            </a:r>
            <a:r>
              <a:rPr lang="cs-CZ" sz="1400" dirty="0" smtClean="0"/>
              <a:t>)</a:t>
            </a: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xmlns="" val="80955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600" dirty="0" err="1" smtClean="0">
                <a:effectLst/>
              </a:rPr>
              <a:t>reductio</a:t>
            </a:r>
            <a:r>
              <a:rPr lang="cs-CZ" sz="2600" dirty="0" smtClean="0">
                <a:effectLst/>
              </a:rPr>
              <a:t> ad absurdum X </a:t>
            </a:r>
            <a:r>
              <a:rPr lang="cs-CZ" sz="2600" dirty="0" err="1" smtClean="0">
                <a:effectLst/>
              </a:rPr>
              <a:t>reductio</a:t>
            </a:r>
            <a:r>
              <a:rPr lang="cs-CZ" sz="2600" dirty="0" smtClean="0">
                <a:effectLst/>
              </a:rPr>
              <a:t> ad </a:t>
            </a:r>
            <a:r>
              <a:rPr lang="cs-CZ" sz="2600" dirty="0" err="1" smtClean="0">
                <a:effectLst/>
              </a:rPr>
              <a:t>impossible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22633" y="1556792"/>
            <a:ext cx="5059288" cy="4525963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cs-CZ" sz="1800" dirty="0"/>
              <a:t>r</a:t>
            </a:r>
            <a:r>
              <a:rPr lang="cs-CZ" sz="1800" dirty="0" smtClean="0"/>
              <a:t>edukce na něco nemožného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cs-CZ" sz="1800" dirty="0"/>
              <a:t>r</a:t>
            </a:r>
            <a:r>
              <a:rPr lang="cs-CZ" sz="1800" dirty="0" smtClean="0"/>
              <a:t>edukce na kontradikci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3693" y="1556792"/>
            <a:ext cx="3995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redukce na </a:t>
            </a:r>
            <a:r>
              <a:rPr lang="cs-CZ" dirty="0" smtClean="0">
                <a:solidFill>
                  <a:schemeClr val="tx2"/>
                </a:solidFill>
              </a:rPr>
              <a:t>něco absurdního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2"/>
                </a:solidFill>
              </a:rPr>
              <a:t>u</a:t>
            </a:r>
            <a:r>
              <a:rPr lang="cs-CZ" dirty="0" smtClean="0">
                <a:solidFill>
                  <a:schemeClr val="tx2"/>
                </a:solidFill>
              </a:rPr>
              <a:t>kazuje, že dané tvrzení vede        k něčemu, co je absurdní</a:t>
            </a:r>
          </a:p>
        </p:txBody>
      </p:sp>
      <p:sp>
        <p:nvSpPr>
          <p:cNvPr id="5" name="Obdélník 4"/>
          <p:cNvSpPr/>
          <p:nvPr/>
        </p:nvSpPr>
        <p:spPr>
          <a:xfrm>
            <a:off x="183459" y="2708920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2 </a:t>
            </a:r>
            <a:r>
              <a:rPr lang="cs-CZ" dirty="0">
                <a:solidFill>
                  <a:schemeClr val="tx2"/>
                </a:solidFill>
              </a:rPr>
              <a:t>kroky</a:t>
            </a:r>
            <a:r>
              <a:rPr lang="cs-CZ" dirty="0" smtClean="0">
                <a:solidFill>
                  <a:schemeClr val="tx2"/>
                </a:solidFill>
              </a:rPr>
              <a:t>: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    1. Ukážeme, že z nějakých premis lze logicky korektním </a:t>
            </a:r>
          </a:p>
          <a:p>
            <a:r>
              <a:rPr lang="cs-CZ" dirty="0">
                <a:solidFill>
                  <a:schemeClr val="tx2"/>
                </a:solidFill>
              </a:rPr>
              <a:t>        postupem odvodit logickou kontradikci, tj. tvrzení formy</a:t>
            </a:r>
          </a:p>
          <a:p>
            <a:r>
              <a:rPr lang="cs-CZ" dirty="0">
                <a:solidFill>
                  <a:schemeClr val="tx2"/>
                </a:solidFill>
              </a:rPr>
              <a:t>        “p a </a:t>
            </a:r>
            <a:r>
              <a:rPr lang="cs-CZ" dirty="0">
                <a:solidFill>
                  <a:schemeClr val="tx2"/>
                </a:solidFill>
                <a:latin typeface="Calibri"/>
              </a:rPr>
              <a:t>┐</a:t>
            </a:r>
            <a:r>
              <a:rPr lang="cs-CZ" dirty="0">
                <a:solidFill>
                  <a:schemeClr val="tx2"/>
                </a:solidFill>
              </a:rPr>
              <a:t>p“.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    </a:t>
            </a:r>
            <a:r>
              <a:rPr lang="cs-CZ" dirty="0" smtClean="0">
                <a:solidFill>
                  <a:schemeClr val="tx2"/>
                </a:solidFill>
              </a:rPr>
              <a:t>2</a:t>
            </a:r>
            <a:r>
              <a:rPr lang="cs-CZ" dirty="0">
                <a:solidFill>
                  <a:schemeClr val="tx2"/>
                </a:solidFill>
              </a:rPr>
              <a:t>. Poté usoudíme =&gt; dané premisy nikdy nemohou být     </a:t>
            </a:r>
          </a:p>
          <a:p>
            <a:r>
              <a:rPr lang="cs-CZ" dirty="0">
                <a:solidFill>
                  <a:schemeClr val="tx2"/>
                </a:solidFill>
              </a:rPr>
              <a:t>         současně pravdivé.</a:t>
            </a:r>
          </a:p>
          <a:p>
            <a:r>
              <a:rPr lang="cs-CZ" dirty="0">
                <a:solidFill>
                  <a:schemeClr val="tx2"/>
                </a:solidFill>
              </a:rPr>
              <a:t>         -&gt; Závěr, který má formu “p a </a:t>
            </a:r>
            <a:r>
              <a:rPr lang="cs-CZ" dirty="0">
                <a:solidFill>
                  <a:schemeClr val="tx2"/>
                </a:solidFill>
                <a:latin typeface="Calibri"/>
              </a:rPr>
              <a:t>┐</a:t>
            </a:r>
            <a:r>
              <a:rPr lang="cs-CZ" dirty="0">
                <a:solidFill>
                  <a:schemeClr val="tx2"/>
                </a:solidFill>
              </a:rPr>
              <a:t>p“ však pravdivý být </a:t>
            </a:r>
          </a:p>
          <a:p>
            <a:r>
              <a:rPr lang="cs-CZ" dirty="0">
                <a:solidFill>
                  <a:schemeClr val="tx2"/>
                </a:solidFill>
              </a:rPr>
              <a:t>         nemůže za žádných okolností.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 -&gt; </a:t>
            </a:r>
            <a:r>
              <a:rPr lang="cs-CZ" dirty="0" err="1">
                <a:solidFill>
                  <a:schemeClr val="tx2"/>
                </a:solidFill>
              </a:rPr>
              <a:t>reductio</a:t>
            </a:r>
            <a:r>
              <a:rPr lang="cs-CZ" dirty="0">
                <a:solidFill>
                  <a:schemeClr val="tx2"/>
                </a:solidFill>
              </a:rPr>
              <a:t> ad </a:t>
            </a:r>
            <a:r>
              <a:rPr lang="cs-CZ" dirty="0" err="1">
                <a:solidFill>
                  <a:schemeClr val="tx2"/>
                </a:solidFill>
              </a:rPr>
              <a:t>impossible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629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pojmu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5688632" cy="1082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/>
              <a:t>Argument</a:t>
            </a:r>
            <a:r>
              <a:rPr lang="cs-CZ" sz="2400" dirty="0" smtClean="0"/>
              <a:t> = důkaz pravdy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7208" y="2564904"/>
            <a:ext cx="8387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</a:rPr>
              <a:t>Důkaz</a:t>
            </a:r>
            <a:r>
              <a:rPr lang="cs-CZ" sz="2400" dirty="0" smtClean="0">
                <a:solidFill>
                  <a:schemeClr val="tx2"/>
                </a:solidFill>
              </a:rPr>
              <a:t> (v logice) = mechanický prostředek k rozeznání   		        tautologií v komplikovaných případech 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17208" y="3861048"/>
            <a:ext cx="7883184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b="1" dirty="0">
                <a:solidFill>
                  <a:schemeClr val="tx2"/>
                </a:solidFill>
              </a:rPr>
              <a:t>D</a:t>
            </a:r>
            <a:r>
              <a:rPr lang="cs-CZ" sz="2400" b="1" dirty="0" smtClean="0">
                <a:solidFill>
                  <a:schemeClr val="tx2"/>
                </a:solidFill>
              </a:rPr>
              <a:t>efinice argumentu: 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Argument na podporu tvrzení T je posloupnost tvrzení T</a:t>
            </a:r>
            <a:r>
              <a:rPr lang="cs-CZ" sz="2400" baseline="-25000" dirty="0" smtClean="0">
                <a:solidFill>
                  <a:schemeClr val="tx2"/>
                </a:solidFill>
              </a:rPr>
              <a:t>1</a:t>
            </a:r>
            <a:r>
              <a:rPr lang="cs-CZ" sz="2400" dirty="0" smtClean="0">
                <a:solidFill>
                  <a:schemeClr val="tx2"/>
                </a:solidFill>
              </a:rPr>
              <a:t>,…,T</a:t>
            </a:r>
            <a:r>
              <a:rPr lang="cs-CZ" sz="2400" baseline="-25000" dirty="0" smtClean="0">
                <a:solidFill>
                  <a:schemeClr val="tx2"/>
                </a:solidFill>
              </a:rPr>
              <a:t>n</a:t>
            </a:r>
            <a:r>
              <a:rPr lang="cs-CZ" sz="2400" dirty="0" smtClean="0">
                <a:solidFill>
                  <a:schemeClr val="tx2"/>
                </a:solidFill>
              </a:rPr>
              <a:t> taková, že: T=</a:t>
            </a:r>
            <a:r>
              <a:rPr lang="cs-CZ" sz="2400" dirty="0" err="1" smtClean="0">
                <a:solidFill>
                  <a:schemeClr val="tx2"/>
                </a:solidFill>
              </a:rPr>
              <a:t>T</a:t>
            </a:r>
            <a:r>
              <a:rPr lang="cs-CZ" sz="2400" baseline="-25000" dirty="0" err="1" smtClean="0">
                <a:solidFill>
                  <a:schemeClr val="tx2"/>
                </a:solidFill>
              </a:rPr>
              <a:t>n</a:t>
            </a:r>
            <a:r>
              <a:rPr lang="cs-CZ" sz="2400" baseline="-25000" dirty="0" smtClean="0">
                <a:solidFill>
                  <a:schemeClr val="tx2"/>
                </a:solidFill>
              </a:rPr>
              <a:t>.</a:t>
            </a:r>
          </a:p>
          <a:p>
            <a:endParaRPr lang="cs-CZ" baseline="-25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17208" y="5527400"/>
            <a:ext cx="6659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-&gt; jedná se o tzv. deduktivně platné argumenty                               (NE induktivní argumenty) </a:t>
            </a:r>
            <a:endParaRPr lang="cs-CZ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051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Platnost Argumentu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87206"/>
          </a:xfrm>
        </p:spPr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z definice -&gt; některý z předpokladů může vyplývat z ostatních </a:t>
            </a:r>
          </a:p>
          <a:p>
            <a:pPr marL="0" indent="0">
              <a:buNone/>
            </a:pPr>
            <a:r>
              <a:rPr lang="cs-CZ" sz="2400" dirty="0" smtClean="0"/>
              <a:t>    (je na nich tzv. logicky závislý)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=&gt; logická závislost na ostatních předpokladech nemá vliv na   platnost celého argumentu</a:t>
            </a:r>
          </a:p>
          <a:p>
            <a:endParaRPr lang="cs-CZ" sz="2400" dirty="0" smtClean="0"/>
          </a:p>
          <a:p>
            <a:r>
              <a:rPr lang="cs-CZ" sz="2400" dirty="0" smtClean="0"/>
              <a:t>v případě platného argumentu - pokud jsou pravdivé jeho předpoklady, pak je pravdivý i jeho závěr T</a:t>
            </a:r>
            <a:r>
              <a:rPr lang="cs-CZ" sz="2400" dirty="0"/>
              <a:t> </a:t>
            </a:r>
            <a:r>
              <a:rPr lang="cs-CZ" sz="2400" dirty="0" smtClean="0"/>
              <a:t>-&gt; DOKONALÝ ARGUMENT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(všechny jeho předpoklady jsou současně pravdivé)</a:t>
            </a:r>
          </a:p>
          <a:p>
            <a:endParaRPr lang="cs-CZ" sz="2400" dirty="0" smtClean="0"/>
          </a:p>
          <a:p>
            <a:r>
              <a:rPr lang="cs-CZ" sz="2400" dirty="0" smtClean="0"/>
              <a:t>NEDOKONALÝ ARGUMENT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– platný</a:t>
            </a: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   – neplatný – závěr nevyplývá z premis </a:t>
            </a:r>
          </a:p>
          <a:p>
            <a:pPr marL="0" indent="0">
              <a:buNone/>
            </a:pPr>
            <a:r>
              <a:rPr lang="cs-CZ" sz="2400" dirty="0" smtClean="0"/>
              <a:t>                        (nemá žádnou argumentační hodnotu)</a:t>
            </a:r>
          </a:p>
        </p:txBody>
      </p:sp>
    </p:spTree>
    <p:extLst>
      <p:ext uri="{BB962C8B-B14F-4D97-AF65-F5344CB8AC3E}">
        <p14:creationId xmlns:p14="http://schemas.microsoft.com/office/powerpoint/2010/main" xmlns="" val="3279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Nedokonalý platný argument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/>
              <a:t>1.příklad:</a:t>
            </a:r>
          </a:p>
          <a:p>
            <a:r>
              <a:rPr lang="cs-CZ" sz="2400" dirty="0"/>
              <a:t>1</a:t>
            </a:r>
            <a:r>
              <a:rPr lang="cs-CZ" sz="2400" dirty="0" smtClean="0"/>
              <a:t>. předpoklad</a:t>
            </a:r>
            <a:r>
              <a:rPr lang="cs-CZ" sz="2400" dirty="0"/>
              <a:t>	Jestliže Slunce je oběžnicí Země, pak </a:t>
            </a:r>
            <a:r>
              <a:rPr lang="cs-CZ" sz="2400" dirty="0" smtClean="0"/>
              <a:t>			           sluneční energie </a:t>
            </a:r>
            <a:r>
              <a:rPr lang="cs-CZ" sz="2400" dirty="0"/>
              <a:t>zahřívá </a:t>
            </a:r>
            <a:r>
              <a:rPr lang="cs-CZ" sz="2400" dirty="0" smtClean="0"/>
              <a:t>zemský povrch</a:t>
            </a:r>
            <a:r>
              <a:rPr lang="cs-CZ" sz="2400" dirty="0"/>
              <a:t>.</a:t>
            </a:r>
          </a:p>
          <a:p>
            <a:r>
              <a:rPr lang="cs-CZ" sz="2400" dirty="0"/>
              <a:t>2</a:t>
            </a:r>
            <a:r>
              <a:rPr lang="cs-CZ" sz="2400" dirty="0" smtClean="0"/>
              <a:t>. předpoklad</a:t>
            </a:r>
            <a:r>
              <a:rPr lang="cs-CZ" sz="2400" dirty="0"/>
              <a:t>	Slunce je oběžnicí Země.</a:t>
            </a:r>
          </a:p>
          <a:p>
            <a:r>
              <a:rPr lang="cs-CZ" sz="2400" dirty="0"/>
              <a:t>3</a:t>
            </a:r>
            <a:r>
              <a:rPr lang="cs-CZ" sz="2400" dirty="0" smtClean="0"/>
              <a:t>. tudíž</a:t>
            </a:r>
            <a:r>
              <a:rPr lang="cs-CZ" sz="2400" dirty="0"/>
              <a:t>	</a:t>
            </a:r>
            <a:r>
              <a:rPr lang="cs-CZ" sz="2400" dirty="0" smtClean="0"/>
              <a:t>	Sluneční </a:t>
            </a:r>
            <a:r>
              <a:rPr lang="cs-CZ" sz="2400" dirty="0"/>
              <a:t>energie zahřívá zemský </a:t>
            </a:r>
            <a:r>
              <a:rPr lang="cs-CZ" sz="2400" dirty="0" smtClean="0"/>
              <a:t>povrch.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-&gt; </a:t>
            </a:r>
            <a:r>
              <a:rPr lang="cs-CZ" sz="2400" dirty="0" smtClean="0"/>
              <a:t>argument obsahuje </a:t>
            </a:r>
            <a:r>
              <a:rPr lang="cs-CZ" sz="2400" dirty="0"/>
              <a:t>nepravdivou </a:t>
            </a:r>
            <a:r>
              <a:rPr lang="cs-CZ" sz="2400" dirty="0" smtClean="0"/>
              <a:t>premisu </a:t>
            </a:r>
            <a:r>
              <a:rPr lang="cs-CZ" sz="2400" dirty="0"/>
              <a:t>– pravdivý závěr vyplývá </a:t>
            </a:r>
            <a:r>
              <a:rPr lang="cs-CZ" sz="2400" dirty="0" smtClean="0"/>
              <a:t>z </a:t>
            </a:r>
            <a:r>
              <a:rPr lang="cs-CZ" sz="2400" dirty="0"/>
              <a:t>premis, které nejsou všechny </a:t>
            </a:r>
            <a:r>
              <a:rPr lang="cs-CZ" sz="2400" dirty="0" smtClean="0"/>
              <a:t>pravdivé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29396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192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8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2.příklad:</a:t>
            </a:r>
            <a:endParaRPr lang="cs-CZ" sz="2400" dirty="0"/>
          </a:p>
          <a:p>
            <a:r>
              <a:rPr lang="cs-CZ" sz="2400" dirty="0" smtClean="0"/>
              <a:t>1. předpoklad	Jestliže Země je oběžnicí Slunce, pak 				zemská energie zahřívá povrch Slunce.</a:t>
            </a:r>
          </a:p>
          <a:p>
            <a:r>
              <a:rPr lang="cs-CZ" sz="2400" dirty="0" smtClean="0"/>
              <a:t>2. předpoklad	Země je oběžnicí Slunce.</a:t>
            </a:r>
          </a:p>
          <a:p>
            <a:r>
              <a:rPr lang="cs-CZ" sz="2400" dirty="0" smtClean="0"/>
              <a:t>3. tudíž		Zemská energie zahřívá povrch Slunce.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2400" dirty="0" smtClean="0"/>
              <a:t>-&gt; Argument je logicky platný X nepovažujeme za důkaz</a:t>
            </a:r>
          </a:p>
          <a:p>
            <a:pPr marL="0" indent="0">
              <a:buNone/>
            </a:pPr>
            <a:r>
              <a:rPr lang="cs-CZ" sz="2400" dirty="0" smtClean="0"/>
              <a:t>    pravdivosti.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-&gt; Tzv. RIGORÓZNÍ ARGUMENT </a:t>
            </a:r>
          </a:p>
          <a:p>
            <a:r>
              <a:rPr lang="cs-CZ" sz="2400" dirty="0" smtClean="0"/>
              <a:t>britský </a:t>
            </a:r>
            <a:r>
              <a:rPr lang="cs-CZ" sz="2400" dirty="0"/>
              <a:t>filosof George Edward </a:t>
            </a:r>
            <a:r>
              <a:rPr lang="cs-CZ" sz="2400" dirty="0" err="1"/>
              <a:t>Moore</a:t>
            </a:r>
            <a:endParaRPr lang="cs-CZ" sz="2400" dirty="0"/>
          </a:p>
          <a:p>
            <a:r>
              <a:rPr lang="cs-CZ" sz="2400" dirty="0" smtClean="0"/>
              <a:t>jeho </a:t>
            </a:r>
            <a:r>
              <a:rPr lang="cs-CZ" sz="2400" dirty="0"/>
              <a:t>premisy jsou odlišné od závěru</a:t>
            </a:r>
          </a:p>
          <a:p>
            <a:r>
              <a:rPr lang="cs-CZ" sz="2400" dirty="0" smtClean="0"/>
              <a:t>o </a:t>
            </a:r>
            <a:r>
              <a:rPr lang="cs-CZ" sz="2400" dirty="0"/>
              <a:t>premisách </a:t>
            </a:r>
            <a:r>
              <a:rPr lang="cs-CZ" sz="2400" b="1" u="sng" dirty="0"/>
              <a:t>víme</a:t>
            </a:r>
            <a:r>
              <a:rPr lang="cs-CZ" sz="2400" dirty="0"/>
              <a:t>, že </a:t>
            </a:r>
            <a:r>
              <a:rPr lang="cs-CZ" sz="2400" b="1" u="sng" dirty="0"/>
              <a:t>jsou pravdivé</a:t>
            </a:r>
          </a:p>
          <a:p>
            <a:r>
              <a:rPr lang="cs-CZ" sz="2400" dirty="0" smtClean="0"/>
              <a:t>závěr </a:t>
            </a:r>
            <a:r>
              <a:rPr lang="cs-CZ" sz="2400" dirty="0"/>
              <a:t>vyplývá z premis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5492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Sporné premisy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731696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1. předpoklad	Jestliže číslo 2 je sudé, pak je to prvočíslo.</a:t>
            </a:r>
          </a:p>
          <a:p>
            <a:r>
              <a:rPr lang="cs-CZ" sz="2400" dirty="0" smtClean="0"/>
              <a:t>2. předpoklad	Číslo 2 není prvočíslo.</a:t>
            </a:r>
          </a:p>
          <a:p>
            <a:r>
              <a:rPr lang="cs-CZ" sz="2400" dirty="0" smtClean="0"/>
              <a:t>3. předpoklad	Číslo 2 je sudé.</a:t>
            </a:r>
          </a:p>
          <a:p>
            <a:r>
              <a:rPr lang="cs-CZ" sz="2400" dirty="0" smtClean="0"/>
              <a:t>4. tudíž		0=1</a:t>
            </a:r>
          </a:p>
          <a:p>
            <a:endParaRPr lang="cs-CZ" sz="1700" dirty="0"/>
          </a:p>
          <a:p>
            <a:pPr marL="0" indent="0">
              <a:buNone/>
            </a:pPr>
            <a:r>
              <a:rPr lang="cs-CZ" sz="2400" dirty="0" smtClean="0"/>
              <a:t>-&gt; nemohou být všechny současně pravdivé – navzájem se </a:t>
            </a:r>
          </a:p>
          <a:p>
            <a:pPr marL="0" indent="0">
              <a:buNone/>
            </a:pPr>
            <a:r>
              <a:rPr lang="cs-CZ" sz="2400" dirty="0" smtClean="0"/>
              <a:t>    logicky vylučují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-&gt; </a:t>
            </a:r>
            <a:r>
              <a:rPr lang="cs-CZ" sz="2400" dirty="0"/>
              <a:t>z</a:t>
            </a:r>
            <a:r>
              <a:rPr lang="cs-CZ" sz="2400" dirty="0" smtClean="0"/>
              <a:t> premis, které obsahují logický spor, vyplývá libovolné</a:t>
            </a:r>
          </a:p>
          <a:p>
            <a:pPr marL="0" indent="0">
              <a:buNone/>
            </a:pPr>
            <a:r>
              <a:rPr lang="cs-CZ" sz="2400" dirty="0"/>
              <a:t>  </a:t>
            </a:r>
            <a:r>
              <a:rPr lang="cs-CZ" sz="2400" dirty="0" smtClean="0"/>
              <a:t>  tvrzení vždy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xmlns="" val="190617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Triviální argument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1. předpoklad	Země je oběžnicí Slunce.</a:t>
            </a:r>
          </a:p>
          <a:p>
            <a:r>
              <a:rPr lang="cs-CZ" sz="2400" dirty="0" smtClean="0"/>
              <a:t>2. tudíž		Země je oběžnicí Slunce.</a:t>
            </a:r>
          </a:p>
          <a:p>
            <a:endParaRPr lang="cs-CZ" sz="2400" dirty="0"/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-&gt; platný argument</a:t>
            </a:r>
          </a:p>
          <a:p>
            <a:pPr marL="0" indent="0">
              <a:buNone/>
            </a:pPr>
            <a:r>
              <a:rPr lang="cs-CZ" sz="2400" dirty="0" smtClean="0"/>
              <a:t>-&gt; triviální = závěr je totožný s tvrzením, jež tvoří premisu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argumentu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400" dirty="0" smtClean="0"/>
              <a:t>-&gt; nemá žádnou přesvědčovací hodnotu </a:t>
            </a:r>
          </a:p>
          <a:p>
            <a:pPr marL="0" indent="0">
              <a:buNone/>
            </a:pPr>
            <a:r>
              <a:rPr lang="cs-CZ" sz="2400" dirty="0" smtClean="0"/>
              <a:t>-&gt; nazývaný jako ,,důkaz kruhem“ – obecně je považován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za chybný (X logicky neplatný)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11307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Dobrý argument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dokonalý a současně netriviální</a:t>
            </a:r>
          </a:p>
          <a:p>
            <a:endParaRPr lang="cs-CZ" sz="2400" dirty="0" smtClean="0"/>
          </a:p>
          <a:p>
            <a:r>
              <a:rPr lang="cs-CZ" sz="2400" dirty="0" smtClean="0"/>
              <a:t>dobrý argument musí splňovat nejméně tyto pravidla: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	1. závěr argumentu vyplývá z premis</a:t>
            </a:r>
          </a:p>
          <a:p>
            <a:pPr marL="0" indent="0">
              <a:buNone/>
            </a:pPr>
            <a:r>
              <a:rPr lang="cs-CZ" sz="2400" dirty="0" smtClean="0"/>
              <a:t>	2. premisy argumentu nejsou sporné</a:t>
            </a:r>
          </a:p>
          <a:p>
            <a:pPr marL="0" indent="0">
              <a:buNone/>
            </a:pPr>
            <a:r>
              <a:rPr lang="cs-CZ" sz="2400" dirty="0" smtClean="0"/>
              <a:t>	3. závěr se nevyskytuje mezi premisami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405434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reductio</a:t>
            </a:r>
            <a:r>
              <a:rPr lang="cs-CZ" dirty="0" smtClean="0"/>
              <a:t> ad absurdum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693" y="2060848"/>
            <a:ext cx="86868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Tvrzení 	  	Výrazy </a:t>
            </a:r>
            <a:r>
              <a:rPr lang="cs-CZ" sz="2000" dirty="0"/>
              <a:t>“ </a:t>
            </a:r>
            <a:r>
              <a:rPr lang="cs-CZ" sz="2000" dirty="0" smtClean="0"/>
              <a:t>třetí odmocnina z 27“ a </a:t>
            </a:r>
            <a:r>
              <a:rPr lang="cs-CZ" sz="2000" dirty="0"/>
              <a:t>“ </a:t>
            </a:r>
            <a:r>
              <a:rPr lang="cs-CZ" sz="2000" dirty="0" smtClean="0"/>
              <a:t>2 + 1“ vždy 				označují stejné číslo, totiž číslo 3.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1.předpoklad		Výrazy </a:t>
            </a:r>
            <a:r>
              <a:rPr lang="cs-CZ" sz="2000" dirty="0"/>
              <a:t>“ </a:t>
            </a:r>
            <a:r>
              <a:rPr lang="cs-CZ" sz="2000" dirty="0" smtClean="0"/>
              <a:t>třetí odmocnina z 27“ a </a:t>
            </a:r>
            <a:r>
              <a:rPr lang="cs-CZ" sz="2000" dirty="0"/>
              <a:t>“ </a:t>
            </a:r>
            <a:r>
              <a:rPr lang="cs-CZ" sz="2000" dirty="0" smtClean="0"/>
              <a:t>2 + 1“ vždy  				označují stejné číslo, totiž číslo 3.                        </a:t>
            </a:r>
            <a:endParaRPr lang="cs-CZ" sz="2000" dirty="0"/>
          </a:p>
          <a:p>
            <a:r>
              <a:rPr lang="cs-CZ" sz="2000" dirty="0" smtClean="0"/>
              <a:t>2.předpoklad		Šimon neví, kolik je třetí odmocnina z 27.</a:t>
            </a:r>
          </a:p>
          <a:p>
            <a:r>
              <a:rPr lang="cs-CZ" sz="2000" dirty="0" smtClean="0"/>
              <a:t>3.předpoklad		Šimon ví, kolik je 2+1.</a:t>
            </a:r>
          </a:p>
          <a:p>
            <a:r>
              <a:rPr lang="cs-CZ" sz="2000" dirty="0" smtClean="0"/>
              <a:t>4.tudíž		Šimon ví, kolik je třetí odmocnina z 27.</a:t>
            </a:r>
          </a:p>
          <a:p>
            <a:r>
              <a:rPr lang="cs-CZ" sz="2000" dirty="0" smtClean="0"/>
              <a:t>5.tudíž		Šimon neví, kolik je třetí odmocnina z 27,                    			a současně Šimon ví, kolik je třetí odmocnina z 27.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213692" y="1506959"/>
            <a:ext cx="7958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2"/>
                </a:solidFill>
              </a:rPr>
              <a:t>-&gt; důkazová metoda </a:t>
            </a:r>
            <a:r>
              <a:rPr lang="cs-CZ" sz="2000" dirty="0">
                <a:solidFill>
                  <a:schemeClr val="tx2"/>
                </a:solidFill>
              </a:rPr>
              <a:t>(argumentační strategie) – důkaz sporem</a:t>
            </a:r>
          </a:p>
        </p:txBody>
      </p:sp>
    </p:spTree>
    <p:extLst>
      <p:ext uri="{BB962C8B-B14F-4D97-AF65-F5344CB8AC3E}">
        <p14:creationId xmlns:p14="http://schemas.microsoft.com/office/powerpoint/2010/main" xmlns="" val="2940454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1155</TotalTime>
  <Words>315</Words>
  <Application>Microsoft Office PowerPoint</Application>
  <PresentationFormat>Předvádění na obrazovce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ARGUMENT  Zpracovala: Domluvilová Nikola </vt:lpstr>
      <vt:lpstr>Vymezení pojmu</vt:lpstr>
      <vt:lpstr>Platnost Argumentu</vt:lpstr>
      <vt:lpstr>Nedokonalý platný argument</vt:lpstr>
      <vt:lpstr>Snímek 5</vt:lpstr>
      <vt:lpstr>Sporné premisy</vt:lpstr>
      <vt:lpstr>Triviální argument</vt:lpstr>
      <vt:lpstr>Dobrý argument</vt:lpstr>
      <vt:lpstr>reductio ad absurdum</vt:lpstr>
      <vt:lpstr>reductio ad absurdum X reductio ad impossible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</dc:title>
  <dc:creator>pc</dc:creator>
  <cp:lastModifiedBy>SAMSUNG</cp:lastModifiedBy>
  <cp:revision>39</cp:revision>
  <dcterms:created xsi:type="dcterms:W3CDTF">2013-10-02T15:15:53Z</dcterms:created>
  <dcterms:modified xsi:type="dcterms:W3CDTF">2014-08-17T07:40:13Z</dcterms:modified>
</cp:coreProperties>
</file>