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2C0A-5117-40CF-86FF-BA601B997AA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5E90-AAA4-45F7-8320-84CFF21042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2C0A-5117-40CF-86FF-BA601B997AA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5E90-AAA4-45F7-8320-84CFF21042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2C0A-5117-40CF-86FF-BA601B997AA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5E90-AAA4-45F7-8320-84CFF21042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2C0A-5117-40CF-86FF-BA601B997AA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5E90-AAA4-45F7-8320-84CFF21042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2C0A-5117-40CF-86FF-BA601B997AA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5E90-AAA4-45F7-8320-84CFF21042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2C0A-5117-40CF-86FF-BA601B997AA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5E90-AAA4-45F7-8320-84CFF21042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2C0A-5117-40CF-86FF-BA601B997AA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5E90-AAA4-45F7-8320-84CFF21042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2C0A-5117-40CF-86FF-BA601B997AA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5E90-AAA4-45F7-8320-84CFF21042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2C0A-5117-40CF-86FF-BA601B997AA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5E90-AAA4-45F7-8320-84CFF21042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2C0A-5117-40CF-86FF-BA601B997AA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5E90-AAA4-45F7-8320-84CFF21042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2C0A-5117-40CF-86FF-BA601B997AA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565E90-AAA4-45F7-8320-84CFF21042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D52C0A-5117-40CF-86FF-BA601B997AA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565E90-AAA4-45F7-8320-84CFF210429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271714"/>
          </a:xfrm>
        </p:spPr>
        <p:txBody>
          <a:bodyPr/>
          <a:lstStyle/>
          <a:p>
            <a:r>
              <a:rPr lang="cs-CZ" dirty="0" smtClean="0"/>
              <a:t>Co je to logika?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929066"/>
            <a:ext cx="7854696" cy="1857388"/>
          </a:xfrm>
        </p:spPr>
        <p:txBody>
          <a:bodyPr/>
          <a:lstStyle/>
          <a:p>
            <a:r>
              <a:rPr lang="cs-CZ" dirty="0" smtClean="0"/>
              <a:t>Monika Pokorná</a:t>
            </a:r>
          </a:p>
          <a:p>
            <a:r>
              <a:rPr lang="cs-CZ" dirty="0" smtClean="0"/>
              <a:t>FF UPOL</a:t>
            </a:r>
            <a:endParaRPr lang="cs-CZ" dirty="0"/>
          </a:p>
        </p:txBody>
      </p:sp>
      <p:pic>
        <p:nvPicPr>
          <p:cNvPr id="4" name="Obrázek 3" descr="up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6644" y="5000636"/>
            <a:ext cx="942975" cy="857250"/>
          </a:xfrm>
          <a:prstGeom prst="rect">
            <a:avLst/>
          </a:prstGeom>
        </p:spPr>
      </p:pic>
      <p:pic>
        <p:nvPicPr>
          <p:cNvPr id="6" name="Obrázek 5" descr="horizontalni 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357166"/>
            <a:ext cx="5760720" cy="1258824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428596" y="1714488"/>
            <a:ext cx="8429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Logika: systémový rámec rozvoje oboru v ČR a koncepce logických propedeutik </a:t>
            </a:r>
            <a:r>
              <a:rPr lang="cs-CZ" dirty="0" smtClean="0"/>
              <a:t>    pro </a:t>
            </a:r>
            <a:r>
              <a:rPr lang="cs-CZ" dirty="0" smtClean="0"/>
              <a:t>mezioborová studia (</a:t>
            </a:r>
            <a:r>
              <a:rPr lang="cs-CZ" dirty="0" err="1" smtClean="0"/>
              <a:t>reg</a:t>
            </a:r>
            <a:r>
              <a:rPr lang="cs-CZ" dirty="0" smtClean="0"/>
              <a:t>. č. CZ.1.07/2.2.00/28.0216, OPVK)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Psychologistický přístup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Argumenty mají původ v lidské mysli a jejich účelem je lidi o něčem přesvědčit </a:t>
            </a:r>
          </a:p>
          <a:p>
            <a:pPr>
              <a:buNone/>
            </a:pPr>
            <a:r>
              <a:rPr lang="cs-CZ" dirty="0" smtClean="0"/>
              <a:t>     přirozené pojetí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Jsou-li myšlenky „uvnitř“ mysli nemůže ty mé poznat nikdo jiný než já</a:t>
            </a:r>
          </a:p>
          <a:p>
            <a:r>
              <a:rPr lang="cs-CZ" dirty="0" err="1" smtClean="0"/>
              <a:t>Frege</a:t>
            </a:r>
            <a:r>
              <a:rPr lang="cs-CZ" dirty="0" smtClean="0"/>
              <a:t> – propozice jakožto předměty lidských myslí se stěží mohou stát předmětem zkoumání pro někoho jiného, než pro toho, kdo je právě myslí</a:t>
            </a:r>
          </a:p>
          <a:p>
            <a:r>
              <a:rPr lang="cs-CZ" dirty="0" smtClean="0"/>
              <a:t>musí mít povahu něčeho, co může být sdíleno různými subjekty</a:t>
            </a:r>
          </a:p>
        </p:txBody>
      </p:sp>
      <p:sp>
        <p:nvSpPr>
          <p:cNvPr id="10" name="Plus 9"/>
          <p:cNvSpPr/>
          <p:nvPr/>
        </p:nvSpPr>
        <p:spPr>
          <a:xfrm>
            <a:off x="1619672" y="1916832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Mínus 10"/>
          <p:cNvSpPr/>
          <p:nvPr/>
        </p:nvSpPr>
        <p:spPr>
          <a:xfrm>
            <a:off x="6012160" y="2060848"/>
            <a:ext cx="792088" cy="36004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se zářezem 8"/>
          <p:cNvSpPr/>
          <p:nvPr/>
        </p:nvSpPr>
        <p:spPr>
          <a:xfrm>
            <a:off x="3707904" y="3284984"/>
            <a:ext cx="432048" cy="14401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Platonistická</a:t>
            </a:r>
            <a:r>
              <a:rPr lang="cs-CZ" dirty="0" smtClean="0"/>
              <a:t> koncepce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Objektivitu logických vztahů předpokládá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Jak to, že všechny logické vztahy prostě přímo ,nevidíme‘?</a:t>
            </a:r>
          </a:p>
          <a:p>
            <a:endParaRPr lang="cs-CZ" dirty="0" smtClean="0"/>
          </a:p>
          <a:p>
            <a:r>
              <a:rPr lang="cs-CZ" dirty="0" smtClean="0"/>
              <a:t>,,třetí říše“</a:t>
            </a:r>
            <a:endParaRPr lang="cs-CZ" dirty="0"/>
          </a:p>
        </p:txBody>
      </p:sp>
      <p:sp>
        <p:nvSpPr>
          <p:cNvPr id="7" name="Plus 6"/>
          <p:cNvSpPr/>
          <p:nvPr/>
        </p:nvSpPr>
        <p:spPr>
          <a:xfrm>
            <a:off x="1907704" y="1916832"/>
            <a:ext cx="648072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Mínus 7"/>
          <p:cNvSpPr/>
          <p:nvPr/>
        </p:nvSpPr>
        <p:spPr>
          <a:xfrm>
            <a:off x="5868144" y="1988840"/>
            <a:ext cx="576064" cy="28803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Pragmatistické koncepce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Osvojení významu výrazu = naučit se ho správně používat v rámci komunikace</a:t>
            </a:r>
          </a:p>
          <a:p>
            <a:r>
              <a:rPr lang="cs-CZ" dirty="0" smtClean="0"/>
              <a:t>Vyvážená pozice mezi psychologismem a platonismem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Výroky vstupující do procesu odvozování jsou též abstraktní</a:t>
            </a:r>
          </a:p>
          <a:p>
            <a:endParaRPr lang="cs-CZ" dirty="0" smtClean="0"/>
          </a:p>
          <a:p>
            <a:r>
              <a:rPr lang="cs-CZ" dirty="0" smtClean="0"/>
              <a:t>Odvozovací pravidla </a:t>
            </a:r>
          </a:p>
          <a:p>
            <a:pPr>
              <a:buNone/>
            </a:pPr>
            <a:r>
              <a:rPr lang="cs-CZ" dirty="0" smtClean="0"/>
              <a:t>     ,napříč‘ jazyky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Nemůžeme tedy zcela zavrhnout mysl</a:t>
            </a:r>
          </a:p>
        </p:txBody>
      </p:sp>
      <p:sp>
        <p:nvSpPr>
          <p:cNvPr id="7" name="Plus 6"/>
          <p:cNvSpPr/>
          <p:nvPr/>
        </p:nvSpPr>
        <p:spPr>
          <a:xfrm>
            <a:off x="1979712" y="1916832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Mínus 7"/>
          <p:cNvSpPr/>
          <p:nvPr/>
        </p:nvSpPr>
        <p:spPr>
          <a:xfrm>
            <a:off x="6084168" y="1988840"/>
            <a:ext cx="504056" cy="28803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se zářezem 8"/>
          <p:cNvSpPr/>
          <p:nvPr/>
        </p:nvSpPr>
        <p:spPr>
          <a:xfrm>
            <a:off x="5148064" y="4869160"/>
            <a:ext cx="576064" cy="21602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Metodologický problém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faktickému ,,uchopení“ logických vztahů není vhodné ani jedno stanovisko</a:t>
            </a:r>
          </a:p>
          <a:p>
            <a:endParaRPr lang="cs-CZ" dirty="0" smtClean="0"/>
          </a:p>
          <a:p>
            <a:r>
              <a:rPr lang="cs-CZ" strike="sngStrike" dirty="0" smtClean="0"/>
              <a:t>Psychologické pojetí </a:t>
            </a:r>
            <a:r>
              <a:rPr lang="cs-CZ" dirty="0" smtClean="0"/>
              <a:t>: myšlenky nelze pevně uchopit</a:t>
            </a:r>
            <a:endParaRPr lang="cs-CZ" strike="sngStrike" dirty="0" smtClean="0"/>
          </a:p>
          <a:p>
            <a:r>
              <a:rPr lang="cs-CZ" strike="sngStrike" dirty="0" err="1" smtClean="0"/>
              <a:t>Platoni</a:t>
            </a:r>
            <a:r>
              <a:rPr lang="cs-CZ" dirty="0" err="1" smtClean="0"/>
              <a:t>stické</a:t>
            </a:r>
            <a:r>
              <a:rPr lang="cs-CZ" dirty="0" smtClean="0"/>
              <a:t> pojetí : „třetí říše“ je pro nás stěží uchopitelná</a:t>
            </a:r>
          </a:p>
          <a:p>
            <a:endParaRPr lang="cs-CZ" dirty="0" smtClean="0"/>
          </a:p>
          <a:p>
            <a:r>
              <a:rPr lang="cs-CZ" dirty="0" smtClean="0"/>
              <a:t>Jazyk jako jediné řešení             pojednáváme o výrocích</a:t>
            </a:r>
          </a:p>
        </p:txBody>
      </p:sp>
      <p:sp>
        <p:nvSpPr>
          <p:cNvPr id="4" name="Šipka doprava se zářezem 3"/>
          <p:cNvSpPr/>
          <p:nvPr/>
        </p:nvSpPr>
        <p:spPr>
          <a:xfrm flipV="1">
            <a:off x="4283968" y="5229200"/>
            <a:ext cx="720080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vztah vyplývaní je klíčový význam slov</a:t>
            </a:r>
          </a:p>
          <a:p>
            <a:r>
              <a:rPr lang="cs-CZ" dirty="0" smtClean="0"/>
              <a:t>Praktický příklad:</a:t>
            </a:r>
          </a:p>
          <a:p>
            <a:pPr>
              <a:buNone/>
            </a:pPr>
            <a:r>
              <a:rPr lang="cs-CZ" dirty="0" smtClean="0"/>
              <a:t>  Velryby jsou savci nebo ryby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u="sng" dirty="0" smtClean="0"/>
              <a:t>Velryby nejsou ryby    </a:t>
            </a:r>
          </a:p>
          <a:p>
            <a:pPr>
              <a:buNone/>
            </a:pPr>
            <a:r>
              <a:rPr lang="cs-CZ" dirty="0" smtClean="0"/>
              <a:t>   Velryby jsou savci</a:t>
            </a:r>
          </a:p>
          <a:p>
            <a:pPr>
              <a:buNone/>
            </a:pPr>
            <a:r>
              <a:rPr lang="cs-CZ" dirty="0" smtClean="0"/>
              <a:t> Rozbor pravidla z hlediska jednotlivých koncepcí </a:t>
            </a:r>
          </a:p>
          <a:p>
            <a:pPr>
              <a:buNone/>
            </a:pPr>
            <a:r>
              <a:rPr lang="cs-CZ" dirty="0" smtClean="0"/>
              <a:t> Začarovaný kruh </a:t>
            </a:r>
          </a:p>
          <a:p>
            <a:pPr>
              <a:buNone/>
            </a:pPr>
            <a:r>
              <a:rPr lang="cs-CZ" dirty="0" smtClean="0"/>
              <a:t> východisko:</a:t>
            </a:r>
          </a:p>
          <a:p>
            <a:pPr>
              <a:buNone/>
            </a:pPr>
            <a:r>
              <a:rPr lang="cs-CZ" dirty="0" smtClean="0"/>
              <a:t>Vždy se budeme zabývat vztahy mezi jazykovými výrazy</a:t>
            </a:r>
          </a:p>
          <a:p>
            <a:endParaRPr lang="cs-CZ" dirty="0"/>
          </a:p>
        </p:txBody>
      </p:sp>
      <p:sp>
        <p:nvSpPr>
          <p:cNvPr id="4" name="Šipka doprava se zářezem 3"/>
          <p:cNvSpPr/>
          <p:nvPr/>
        </p:nvSpPr>
        <p:spPr>
          <a:xfrm>
            <a:off x="7812360" y="4509120"/>
            <a:ext cx="504056" cy="14401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Zdroj:</a:t>
            </a:r>
          </a:p>
          <a:p>
            <a:pPr fontAlgn="base">
              <a:buNone/>
            </a:pPr>
            <a:r>
              <a:rPr lang="cs-CZ" dirty="0" smtClean="0"/>
              <a:t>SVOBODA Vladimír, PEREGRIN Jaroslav. </a:t>
            </a:r>
            <a:r>
              <a:rPr lang="cs-CZ" i="1" dirty="0" smtClean="0"/>
              <a:t>Od jazyka k logice: Filosofický úvod do moderní logiky</a:t>
            </a:r>
            <a:r>
              <a:rPr lang="cs-CZ" dirty="0" smtClean="0"/>
              <a:t>. Praha: Academia. 2009. 428 str.</a:t>
            </a:r>
            <a:r>
              <a:rPr lang="cs-CZ" b="1" dirty="0" smtClean="0"/>
              <a:t>  </a:t>
            </a:r>
            <a:r>
              <a:rPr lang="cs-CZ" dirty="0" smtClean="0"/>
              <a:t>ISBN</a:t>
            </a:r>
            <a:r>
              <a:rPr lang="cs-CZ" b="1" dirty="0" smtClean="0"/>
              <a:t> </a:t>
            </a:r>
            <a:r>
              <a:rPr lang="cs-CZ" dirty="0" smtClean="0"/>
              <a:t>978-80-200-1740-6. Kapitola 1: Co je to logika, str. 11-22.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pravidel argumentace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logiky</a:t>
            </a:r>
          </a:p>
          <a:p>
            <a:r>
              <a:rPr lang="cs-CZ" dirty="0" smtClean="0"/>
              <a:t>Vztah vyplývaní, odvozování</a:t>
            </a:r>
          </a:p>
          <a:p>
            <a:r>
              <a:rPr lang="cs-CZ" dirty="0" smtClean="0"/>
              <a:t>Prostředky k prokázání a obhajobě</a:t>
            </a:r>
          </a:p>
          <a:p>
            <a:r>
              <a:rPr lang="cs-CZ" dirty="0" smtClean="0"/>
              <a:t>Argumentační kroky</a:t>
            </a:r>
          </a:p>
          <a:p>
            <a:r>
              <a:rPr lang="cs-CZ" dirty="0" smtClean="0"/>
              <a:t>Jednoznačně formulovaná pravidla</a:t>
            </a:r>
          </a:p>
          <a:p>
            <a:r>
              <a:rPr lang="cs-CZ" dirty="0" smtClean="0"/>
              <a:t>Výrazové prostředky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pojetí předmětu logiky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výroky různé významy (smysly)</a:t>
            </a:r>
          </a:p>
          <a:p>
            <a:r>
              <a:rPr lang="cs-CZ" dirty="0" smtClean="0"/>
              <a:t>Teorie zkoumající vztah vyplývání mezi propozicemi</a:t>
            </a:r>
          </a:p>
          <a:p>
            <a:r>
              <a:rPr lang="cs-CZ" dirty="0" smtClean="0"/>
              <a:t>? Povaha propozic?</a:t>
            </a:r>
          </a:p>
          <a:p>
            <a:r>
              <a:rPr lang="cs-CZ" dirty="0" smtClean="0"/>
              <a:t>- Psychologistické teorie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Platonistické</a:t>
            </a:r>
            <a:r>
              <a:rPr lang="cs-CZ" dirty="0" smtClean="0"/>
              <a:t> teorie</a:t>
            </a:r>
          </a:p>
          <a:p>
            <a:r>
              <a:rPr lang="cs-CZ" dirty="0" smtClean="0"/>
              <a:t>- Pragmatistické teorie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odlišná chápání logiky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Psychologistické koncepce</a:t>
            </a:r>
          </a:p>
          <a:p>
            <a:endParaRPr lang="cs-CZ" dirty="0" smtClean="0"/>
          </a:p>
          <a:p>
            <a:r>
              <a:rPr lang="cs-CZ" dirty="0" err="1" smtClean="0"/>
              <a:t>Platonistické</a:t>
            </a:r>
            <a:r>
              <a:rPr lang="cs-CZ" dirty="0" smtClean="0"/>
              <a:t> koncepce</a:t>
            </a:r>
          </a:p>
          <a:p>
            <a:endParaRPr lang="cs-CZ" dirty="0" smtClean="0"/>
          </a:p>
          <a:p>
            <a:r>
              <a:rPr lang="cs-CZ" dirty="0" smtClean="0"/>
              <a:t>Pragmatistické koncepce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Psychologistické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německý matematik David </a:t>
            </a:r>
            <a:r>
              <a:rPr lang="cs-CZ" dirty="0" err="1" smtClean="0"/>
              <a:t>Hilbert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Logika jako záležitost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,, zaprotokolování pravidel, podle kterých skutečně postupuje naše myšlení“</a:t>
            </a:r>
          </a:p>
          <a:p>
            <a:endParaRPr lang="cs-CZ" dirty="0" smtClean="0"/>
          </a:p>
          <a:p>
            <a:r>
              <a:rPr lang="cs-CZ" dirty="0" smtClean="0"/>
              <a:t>Předmětem logiky: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lidská mysl a děje v 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Platonistické</a:t>
            </a:r>
            <a:r>
              <a:rPr lang="cs-CZ" dirty="0" smtClean="0"/>
              <a:t>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Logika jako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věc studia vztahů mezi věčnými, neměnnými a mimo čas i prostor existujícími entitami</a:t>
            </a:r>
          </a:p>
          <a:p>
            <a:r>
              <a:rPr lang="cs-CZ" dirty="0" err="1" smtClean="0"/>
              <a:t>Gottlob</a:t>
            </a:r>
            <a:r>
              <a:rPr lang="cs-CZ" dirty="0" smtClean="0"/>
              <a:t> </a:t>
            </a:r>
            <a:r>
              <a:rPr lang="cs-CZ" dirty="0" err="1" smtClean="0"/>
              <a:t>Frege</a:t>
            </a:r>
            <a:endParaRPr lang="cs-CZ" dirty="0" smtClean="0"/>
          </a:p>
          <a:p>
            <a:r>
              <a:rPr lang="cs-CZ" dirty="0" smtClean="0"/>
              <a:t>Pavel Tichý</a:t>
            </a:r>
          </a:p>
          <a:p>
            <a:r>
              <a:rPr lang="cs-CZ" dirty="0" smtClean="0"/>
              <a:t>pojetí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převládající </a:t>
            </a:r>
            <a:r>
              <a:rPr lang="cs-CZ" dirty="0" smtClean="0"/>
              <a:t>mezi matematickými i filozofickými logiky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Pragmatistické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Logika nemůže učinit předmětem svého studia přímo propozice</a:t>
            </a:r>
          </a:p>
          <a:p>
            <a:r>
              <a:rPr lang="cs-CZ" i="1" dirty="0" err="1" smtClean="0"/>
              <a:t>Inferencialistický</a:t>
            </a:r>
            <a:r>
              <a:rPr lang="cs-CZ" dirty="0" smtClean="0"/>
              <a:t> přístup k logice </a:t>
            </a:r>
          </a:p>
          <a:p>
            <a:r>
              <a:rPr lang="cs-CZ" dirty="0" smtClean="0"/>
              <a:t>logika v zásadě studiem problémů spjatých se zachycením a aplikací nejobecnějších odvozovacích (</a:t>
            </a:r>
            <a:r>
              <a:rPr lang="cs-CZ" dirty="0" err="1" smtClean="0"/>
              <a:t>inferenčních</a:t>
            </a:r>
            <a:r>
              <a:rPr lang="cs-CZ" dirty="0" smtClean="0"/>
              <a:t>) pravidel jazyka</a:t>
            </a:r>
            <a:endParaRPr lang="cs-CZ" dirty="0"/>
          </a:p>
        </p:txBody>
      </p:sp>
      <p:sp>
        <p:nvSpPr>
          <p:cNvPr id="6" name="Šipka doprava se zářezem 5"/>
          <p:cNvSpPr/>
          <p:nvPr/>
        </p:nvSpPr>
        <p:spPr>
          <a:xfrm>
            <a:off x="5940152" y="2852936"/>
            <a:ext cx="720080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„ekumenismus“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 které variantě se přiklonit?</a:t>
            </a:r>
          </a:p>
          <a:p>
            <a:endParaRPr lang="cs-CZ" dirty="0" smtClean="0"/>
          </a:p>
          <a:p>
            <a:r>
              <a:rPr lang="cs-CZ" dirty="0" smtClean="0"/>
              <a:t>Filozofické úvahy na rovině ontologie, epistemologie a metodologie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305800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Jednotlivé názory na povahu logiky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258</TotalTime>
  <Words>472</Words>
  <Application>Microsoft Office PowerPoint</Application>
  <PresentationFormat>Předvádění na obrazovce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Tok</vt:lpstr>
      <vt:lpstr>Co je to logika?</vt:lpstr>
      <vt:lpstr>Hledání pravidel argumentace</vt:lpstr>
      <vt:lpstr>Tři pojetí předmětu logiky</vt:lpstr>
      <vt:lpstr>Tři odlišná chápání logiky</vt:lpstr>
      <vt:lpstr>Psychologistické koncepce</vt:lpstr>
      <vt:lpstr>Platonistické koncepce</vt:lpstr>
      <vt:lpstr>Pragmatistické koncepce</vt:lpstr>
      <vt:lpstr>„ekumenismus“</vt:lpstr>
      <vt:lpstr>Jednotlivé názory na povahu logiky</vt:lpstr>
      <vt:lpstr>Psychologistický přístup</vt:lpstr>
      <vt:lpstr>Platonistická koncepce</vt:lpstr>
      <vt:lpstr>Pragmatistické koncepce</vt:lpstr>
      <vt:lpstr>Metodologický problém</vt:lpstr>
      <vt:lpstr>Pravidla</vt:lpstr>
      <vt:lpstr>Děkuji za pozornost 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logika?</dc:title>
  <dc:creator> </dc:creator>
  <cp:lastModifiedBy>SAMSUNG</cp:lastModifiedBy>
  <cp:revision>24</cp:revision>
  <dcterms:created xsi:type="dcterms:W3CDTF">2013-09-27T14:37:21Z</dcterms:created>
  <dcterms:modified xsi:type="dcterms:W3CDTF">2014-08-17T07:37:33Z</dcterms:modified>
</cp:coreProperties>
</file>